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26"/>
  </p:notesMasterIdLst>
  <p:handoutMasterIdLst>
    <p:handoutMasterId r:id="rId27"/>
  </p:handoutMasterIdLst>
  <p:sldIdLst>
    <p:sldId id="258" r:id="rId2"/>
    <p:sldId id="257" r:id="rId3"/>
    <p:sldId id="264" r:id="rId4"/>
    <p:sldId id="265" r:id="rId5"/>
    <p:sldId id="266" r:id="rId6"/>
    <p:sldId id="267" r:id="rId7"/>
    <p:sldId id="268" r:id="rId8"/>
    <p:sldId id="270" r:id="rId9"/>
    <p:sldId id="269"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317" r:id="rId23"/>
    <p:sldId id="318" r:id="rId24"/>
    <p:sldId id="319" r:id="rId25"/>
  </p:sldIdLst>
  <p:sldSz cx="6858000" cy="51435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A5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3" autoAdjust="0"/>
    <p:restoredTop sz="71338" autoAdjust="0"/>
  </p:normalViewPr>
  <p:slideViewPr>
    <p:cSldViewPr snapToGrid="0" snapToObjects="1">
      <p:cViewPr varScale="1">
        <p:scale>
          <a:sx n="95" d="100"/>
          <a:sy n="95" d="100"/>
        </p:scale>
        <p:origin x="2076" y="78"/>
      </p:cViewPr>
      <p:guideLst>
        <p:guide orient="horz" pos="1620"/>
        <p:guide pos="216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77" d="100"/>
          <a:sy n="77" d="100"/>
        </p:scale>
        <p:origin x="32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42ECE3-6A1A-D683-AC62-A1DB4BFA528D}"/>
              </a:ext>
            </a:extLst>
          </p:cNvPr>
          <p:cNvSpPr>
            <a:spLocks noGrp="1"/>
          </p:cNvSpPr>
          <p:nvPr>
            <p:ph type="hdr" sz="quarter"/>
          </p:nvPr>
        </p:nvSpPr>
        <p:spPr>
          <a:xfrm>
            <a:off x="0" y="1"/>
            <a:ext cx="3056414" cy="467072"/>
          </a:xfrm>
          <a:prstGeom prst="rect">
            <a:avLst/>
          </a:prstGeom>
        </p:spPr>
        <p:txBody>
          <a:bodyPr vert="horz" lIns="93484" tIns="46743" rIns="93484" bIns="46743" rtlCol="0"/>
          <a:lstStyle>
            <a:lvl1pPr algn="l">
              <a:defRPr sz="1200"/>
            </a:lvl1pPr>
          </a:lstStyle>
          <a:p>
            <a:endParaRPr lang="en-US" sz="10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EBF5A52C-6EC3-0DAF-B104-8F6FF5D3FBD0}"/>
              </a:ext>
            </a:extLst>
          </p:cNvPr>
          <p:cNvSpPr>
            <a:spLocks noGrp="1"/>
          </p:cNvSpPr>
          <p:nvPr>
            <p:ph type="dt" sz="quarter" idx="1"/>
          </p:nvPr>
        </p:nvSpPr>
        <p:spPr>
          <a:xfrm>
            <a:off x="3995218" y="1"/>
            <a:ext cx="3056414" cy="467072"/>
          </a:xfrm>
          <a:prstGeom prst="rect">
            <a:avLst/>
          </a:prstGeom>
        </p:spPr>
        <p:txBody>
          <a:bodyPr vert="horz" lIns="93484" tIns="46743" rIns="93484" bIns="46743" rtlCol="0"/>
          <a:lstStyle>
            <a:lvl1pPr algn="r">
              <a:defRPr sz="1200"/>
            </a:lvl1pPr>
          </a:lstStyle>
          <a:p>
            <a:r>
              <a:rPr lang="en-US" sz="1000">
                <a:latin typeface="Arial" panose="020B0604020202020204" pitchFamily="34" charset="0"/>
                <a:cs typeface="Arial" panose="020B0604020202020204" pitchFamily="34" charset="0"/>
              </a:rPr>
              <a:t>12/10/2023 am</a:t>
            </a:r>
          </a:p>
        </p:txBody>
      </p:sp>
      <p:sp>
        <p:nvSpPr>
          <p:cNvPr id="4" name="Footer Placeholder 3">
            <a:extLst>
              <a:ext uri="{FF2B5EF4-FFF2-40B4-BE49-F238E27FC236}">
                <a16:creationId xmlns:a16="http://schemas.microsoft.com/office/drawing/2014/main" id="{F8F28E00-D888-501F-6367-76C108858BB1}"/>
              </a:ext>
            </a:extLst>
          </p:cNvPr>
          <p:cNvSpPr>
            <a:spLocks noGrp="1"/>
          </p:cNvSpPr>
          <p:nvPr>
            <p:ph type="ftr" sz="quarter" idx="2"/>
          </p:nvPr>
        </p:nvSpPr>
        <p:spPr>
          <a:xfrm>
            <a:off x="0" y="8842031"/>
            <a:ext cx="3056414" cy="467071"/>
          </a:xfrm>
          <a:prstGeom prst="rect">
            <a:avLst/>
          </a:prstGeom>
        </p:spPr>
        <p:txBody>
          <a:bodyPr vert="horz" lIns="93484" tIns="46743" rIns="93484" bIns="46743" rtlCol="0" anchor="b"/>
          <a:lstStyle>
            <a:lvl1pPr algn="l">
              <a:defRPr sz="1200"/>
            </a:lvl1pPr>
          </a:lstStyle>
          <a:p>
            <a:r>
              <a:rPr lang="en-US" sz="1000">
                <a:latin typeface="Arial" panose="020B0604020202020204" pitchFamily="34" charset="0"/>
                <a:cs typeface="Arial" panose="020B0604020202020204" pitchFamily="34" charset="0"/>
              </a:rPr>
              <a:t>Richard Lidh</a:t>
            </a:r>
          </a:p>
        </p:txBody>
      </p:sp>
      <p:sp>
        <p:nvSpPr>
          <p:cNvPr id="5" name="Slide Number Placeholder 4">
            <a:extLst>
              <a:ext uri="{FF2B5EF4-FFF2-40B4-BE49-F238E27FC236}">
                <a16:creationId xmlns:a16="http://schemas.microsoft.com/office/drawing/2014/main" id="{D7051FAA-A104-D250-80F5-7C708E07624C}"/>
              </a:ext>
            </a:extLst>
          </p:cNvPr>
          <p:cNvSpPr>
            <a:spLocks noGrp="1"/>
          </p:cNvSpPr>
          <p:nvPr>
            <p:ph type="sldNum" sz="quarter" idx="3"/>
          </p:nvPr>
        </p:nvSpPr>
        <p:spPr>
          <a:xfrm>
            <a:off x="3995218" y="8842031"/>
            <a:ext cx="3056414" cy="467071"/>
          </a:xfrm>
          <a:prstGeom prst="rect">
            <a:avLst/>
          </a:prstGeom>
        </p:spPr>
        <p:txBody>
          <a:bodyPr vert="horz" lIns="93484" tIns="46743" rIns="93484" bIns="46743" rtlCol="0" anchor="b"/>
          <a:lstStyle>
            <a:lvl1pPr algn="r">
              <a:defRPr sz="1200"/>
            </a:lvl1pPr>
          </a:lstStyle>
          <a:p>
            <a:fld id="{E8817E7D-498F-44C7-825D-9E068E8E5552}"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41101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7072"/>
          </a:xfrm>
          <a:prstGeom prst="rect">
            <a:avLst/>
          </a:prstGeom>
        </p:spPr>
        <p:txBody>
          <a:bodyPr vert="horz" lIns="93484" tIns="46743" rIns="93484" bIns="46743" rtlCol="0"/>
          <a:lstStyle>
            <a:lvl1pPr algn="l">
              <a:defRPr sz="1200"/>
            </a:lvl1pPr>
          </a:lstStyle>
          <a:p>
            <a:endParaRPr lang="en-US"/>
          </a:p>
        </p:txBody>
      </p:sp>
      <p:sp>
        <p:nvSpPr>
          <p:cNvPr id="3" name="Date Placeholder 2"/>
          <p:cNvSpPr>
            <a:spLocks noGrp="1"/>
          </p:cNvSpPr>
          <p:nvPr>
            <p:ph type="dt" idx="1"/>
          </p:nvPr>
        </p:nvSpPr>
        <p:spPr>
          <a:xfrm>
            <a:off x="3995218" y="1"/>
            <a:ext cx="3056414" cy="467072"/>
          </a:xfrm>
          <a:prstGeom prst="rect">
            <a:avLst/>
          </a:prstGeom>
        </p:spPr>
        <p:txBody>
          <a:bodyPr vert="horz" lIns="93484" tIns="46743" rIns="93484" bIns="46743" rtlCol="0"/>
          <a:lstStyle>
            <a:lvl1pPr algn="r">
              <a:defRPr sz="1200"/>
            </a:lvl1pPr>
          </a:lstStyle>
          <a:p>
            <a:r>
              <a:rPr lang="en-US"/>
              <a:t>12/10/2023 am</a:t>
            </a:r>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84" tIns="46743" rIns="93484" bIns="46743"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84" tIns="46743" rIns="93484" bIns="467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56414" cy="467071"/>
          </a:xfrm>
          <a:prstGeom prst="rect">
            <a:avLst/>
          </a:prstGeom>
        </p:spPr>
        <p:txBody>
          <a:bodyPr vert="horz" lIns="93484" tIns="46743" rIns="93484" bIns="46743" rtlCol="0" anchor="b"/>
          <a:lstStyle>
            <a:lvl1pPr algn="l">
              <a:defRPr sz="1200"/>
            </a:lvl1pPr>
          </a:lstStyle>
          <a:p>
            <a:r>
              <a:rPr lang="en-US"/>
              <a:t>Richard Lidh</a:t>
            </a:r>
          </a:p>
        </p:txBody>
      </p:sp>
      <p:sp>
        <p:nvSpPr>
          <p:cNvPr id="7" name="Slide Number Placeholder 6"/>
          <p:cNvSpPr>
            <a:spLocks noGrp="1"/>
          </p:cNvSpPr>
          <p:nvPr>
            <p:ph type="sldNum" sz="quarter" idx="5"/>
          </p:nvPr>
        </p:nvSpPr>
        <p:spPr>
          <a:xfrm>
            <a:off x="3995218" y="8842031"/>
            <a:ext cx="3056414" cy="467071"/>
          </a:xfrm>
          <a:prstGeom prst="rect">
            <a:avLst/>
          </a:prstGeom>
        </p:spPr>
        <p:txBody>
          <a:bodyPr vert="horz" lIns="93484" tIns="46743" rIns="93484" bIns="46743" rtlCol="0" anchor="b"/>
          <a:lstStyle>
            <a:lvl1pPr algn="r">
              <a:defRPr sz="1200"/>
            </a:lvl1pPr>
          </a:lstStyle>
          <a:p>
            <a:fld id="{FA63F05D-EEDD-4CD5-91C3-E072DDC958C3}" type="slidenum">
              <a:rPr lang="en-US" smtClean="0"/>
              <a:t>‹#›</a:t>
            </a:fld>
            <a:endParaRPr lang="en-US"/>
          </a:p>
        </p:txBody>
      </p:sp>
    </p:spTree>
    <p:extLst>
      <p:ext uri="{BB962C8B-B14F-4D97-AF65-F5344CB8AC3E}">
        <p14:creationId xmlns:p14="http://schemas.microsoft.com/office/powerpoint/2010/main" val="140087861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Psalms 122:1</a:t>
            </a:r>
            <a:r>
              <a:rPr lang="en-US" dirty="0"/>
              <a:t> – “I was glad when they said unto me, let us go unto the house of Jehovah.”</a:t>
            </a:r>
          </a:p>
        </p:txBody>
      </p:sp>
      <p:sp>
        <p:nvSpPr>
          <p:cNvPr id="4" name="Slide Number Placeholder 3"/>
          <p:cNvSpPr>
            <a:spLocks noGrp="1"/>
          </p:cNvSpPr>
          <p:nvPr>
            <p:ph type="sldNum" sz="quarter" idx="5"/>
          </p:nvPr>
        </p:nvSpPr>
        <p:spPr/>
        <p:txBody>
          <a:bodyPr/>
          <a:lstStyle/>
          <a:p>
            <a:fld id="{FA63F05D-EEDD-4CD5-91C3-E072DDC958C3}" type="slidenum">
              <a:rPr lang="en-US" smtClean="0"/>
              <a:t>2</a:t>
            </a:fld>
            <a:endParaRPr lang="en-US"/>
          </a:p>
        </p:txBody>
      </p:sp>
      <p:sp>
        <p:nvSpPr>
          <p:cNvPr id="5" name="Date Placeholder 4">
            <a:extLst>
              <a:ext uri="{FF2B5EF4-FFF2-40B4-BE49-F238E27FC236}">
                <a16:creationId xmlns:a16="http://schemas.microsoft.com/office/drawing/2014/main" id="{12247528-537F-B149-1786-26079D84F7BC}"/>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EE72781B-F2DA-BBD4-82E1-BCA7754D959F}"/>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214560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Philippians 2:5</a:t>
            </a:r>
            <a:r>
              <a:rPr lang="en-US" dirty="0"/>
              <a:t> – “</a:t>
            </a:r>
            <a:r>
              <a:rPr lang="en-US" b="1" dirty="0"/>
              <a:t>Have this mind in you</a:t>
            </a:r>
            <a:r>
              <a:rPr lang="en-US" dirty="0"/>
              <a:t>, which was also in Christ Jesus”</a:t>
            </a:r>
          </a:p>
          <a:p>
            <a:r>
              <a:rPr lang="en-US" b="1" dirty="0"/>
              <a:t>John 17:1-5</a:t>
            </a:r>
            <a:r>
              <a:rPr lang="en-US" dirty="0"/>
              <a:t> – “1 These things spake Jesus; and lifting up his eyes to heaven, he said, Father, the hour is come; glorify thy Son, that the son may glorify thee: 2 even as thou gavest him authority over all flesh, that to all whom thou hast given him, he should give eternal life. 3 And this is life eternal, that they should know thee the only true God, and him whom thou didst send, (even) Jesus Christ. 4 I glorified thee on the earth, having accomplished the work which thou hast given me to do. 5 And now, Father, </a:t>
            </a:r>
            <a:r>
              <a:rPr lang="en-US" b="1" dirty="0"/>
              <a:t>glorify thou me</a:t>
            </a:r>
            <a:r>
              <a:rPr lang="en-US" dirty="0"/>
              <a:t> with thine own self with the glory which I had with thee before the world was.”</a:t>
            </a:r>
          </a:p>
          <a:p>
            <a:endParaRPr lang="en-US" dirty="0"/>
          </a:p>
          <a:p>
            <a:r>
              <a:rPr lang="en-US" b="1" dirty="0"/>
              <a:t>Romans 8:6</a:t>
            </a:r>
            <a:r>
              <a:rPr lang="en-US" dirty="0"/>
              <a:t> – “For the mind of the flesh is death; but the mind of the Spirit is </a:t>
            </a:r>
            <a:r>
              <a:rPr lang="en-US" b="1" dirty="0"/>
              <a:t>life and peace</a:t>
            </a:r>
            <a:r>
              <a:rPr lang="en-US" dirty="0"/>
              <a:t>”</a:t>
            </a:r>
          </a:p>
          <a:p>
            <a:endParaRPr lang="en-US" dirty="0"/>
          </a:p>
          <a:p>
            <a:r>
              <a:rPr lang="en-US" b="1" dirty="0"/>
              <a:t>Colossians 3:1-2</a:t>
            </a:r>
            <a:r>
              <a:rPr lang="en-US" dirty="0"/>
              <a:t> – “1 If then ye were raised together with Christ, </a:t>
            </a:r>
            <a:r>
              <a:rPr lang="en-US" b="1" dirty="0"/>
              <a:t>seek the things that are above</a:t>
            </a:r>
            <a:r>
              <a:rPr lang="en-US" dirty="0"/>
              <a:t>, where Christ is, seated on the right hand of God. 2 Set your mind on the things that are above, not on the things that are upon the earth.”</a:t>
            </a:r>
          </a:p>
          <a:p>
            <a:r>
              <a:rPr lang="en-US" b="1" dirty="0"/>
              <a:t>Matthew 6:19-21</a:t>
            </a:r>
            <a:r>
              <a:rPr lang="en-US" dirty="0"/>
              <a:t> – “19 Lay not up for yourselves treasures upon the earth, where moth and rust consume, and where thieves break through and steal: 20 but lay up for yourselves </a:t>
            </a:r>
            <a:r>
              <a:rPr lang="en-US" b="1" dirty="0"/>
              <a:t>treasures in heaven</a:t>
            </a:r>
            <a:r>
              <a:rPr lang="en-US" dirty="0"/>
              <a:t>, where neither moth nor rust doth consume, and where thieves do not break through nor steal: 21 for where thy treasure is, there will thy heart be also.”</a:t>
            </a:r>
          </a:p>
        </p:txBody>
      </p:sp>
      <p:sp>
        <p:nvSpPr>
          <p:cNvPr id="4" name="Slide Number Placeholder 3"/>
          <p:cNvSpPr>
            <a:spLocks noGrp="1"/>
          </p:cNvSpPr>
          <p:nvPr>
            <p:ph type="sldNum" sz="quarter" idx="5"/>
          </p:nvPr>
        </p:nvSpPr>
        <p:spPr/>
        <p:txBody>
          <a:bodyPr/>
          <a:lstStyle/>
          <a:p>
            <a:fld id="{FA63F05D-EEDD-4CD5-91C3-E072DDC958C3}" type="slidenum">
              <a:rPr lang="en-US" smtClean="0"/>
              <a:t>12</a:t>
            </a:fld>
            <a:endParaRPr lang="en-US"/>
          </a:p>
        </p:txBody>
      </p:sp>
      <p:sp>
        <p:nvSpPr>
          <p:cNvPr id="5" name="Date Placeholder 4">
            <a:extLst>
              <a:ext uri="{FF2B5EF4-FFF2-40B4-BE49-F238E27FC236}">
                <a16:creationId xmlns:a16="http://schemas.microsoft.com/office/drawing/2014/main" id="{CAAD0499-114D-9BD0-DA2E-141218529055}"/>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D3D1A414-9514-7263-9586-51C58E5AE9AD}"/>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35014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Peter 2:1-2</a:t>
            </a:r>
            <a:r>
              <a:rPr lang="en-US" dirty="0"/>
              <a:t> – “2 Putting away therefore all wickedness, and all guile, and hypocrisies, and envies, and all evil speakings, 2 as newborn babes, </a:t>
            </a:r>
            <a:r>
              <a:rPr lang="en-US" b="1" dirty="0"/>
              <a:t>long for the spiritual milk</a:t>
            </a:r>
            <a:r>
              <a:rPr lang="en-US" dirty="0"/>
              <a:t> which is without guile, that ye may grow thereby unto salvation”</a:t>
            </a:r>
          </a:p>
          <a:p>
            <a:endParaRPr lang="en-US" dirty="0"/>
          </a:p>
          <a:p>
            <a:r>
              <a:rPr lang="en-US" b="1" dirty="0"/>
              <a:t>Hebrews 5:12-14</a:t>
            </a:r>
            <a:r>
              <a:rPr lang="en-US" dirty="0"/>
              <a:t> – “12 For when by reason of the time ye ought to be teachers, ye have need again that some one teach you the rudiments of the first principles of the oracles of God; and are become such as have need of milk, and not of solid food. 13 For every one that partaketh of milk is without experience of the word of righteousness; for he is a babe. 14 But solid food is for fullgrown men, (even) those who by reason of use have their </a:t>
            </a:r>
            <a:r>
              <a:rPr lang="en-US" b="1" dirty="0"/>
              <a:t>senses exercised</a:t>
            </a:r>
            <a:r>
              <a:rPr lang="en-US" dirty="0"/>
              <a:t> to discern good and evil.”</a:t>
            </a:r>
          </a:p>
        </p:txBody>
      </p:sp>
      <p:sp>
        <p:nvSpPr>
          <p:cNvPr id="4" name="Slide Number Placeholder 3"/>
          <p:cNvSpPr>
            <a:spLocks noGrp="1"/>
          </p:cNvSpPr>
          <p:nvPr>
            <p:ph type="sldNum" sz="quarter" idx="5"/>
          </p:nvPr>
        </p:nvSpPr>
        <p:spPr/>
        <p:txBody>
          <a:bodyPr/>
          <a:lstStyle/>
          <a:p>
            <a:fld id="{FA63F05D-EEDD-4CD5-91C3-E072DDC958C3}" type="slidenum">
              <a:rPr lang="en-US" smtClean="0"/>
              <a:t>13</a:t>
            </a:fld>
            <a:endParaRPr lang="en-US"/>
          </a:p>
        </p:txBody>
      </p:sp>
      <p:sp>
        <p:nvSpPr>
          <p:cNvPr id="5" name="Date Placeholder 4">
            <a:extLst>
              <a:ext uri="{FF2B5EF4-FFF2-40B4-BE49-F238E27FC236}">
                <a16:creationId xmlns:a16="http://schemas.microsoft.com/office/drawing/2014/main" id="{7225A09A-E7B4-E7F8-57B3-4CC32C5E91C4}"/>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691560DD-16D0-3EFD-11D7-95E98101BEF8}"/>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65037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Psalms 122:1</a:t>
            </a:r>
            <a:r>
              <a:rPr lang="en-US" dirty="0"/>
              <a:t> – “</a:t>
            </a:r>
            <a:r>
              <a:rPr lang="en-US" b="1" dirty="0"/>
              <a:t>I was glad</a:t>
            </a:r>
            <a:r>
              <a:rPr lang="en-US" dirty="0"/>
              <a:t> when they said unto me, let us go unto the house of Jehovah.”</a:t>
            </a:r>
          </a:p>
        </p:txBody>
      </p:sp>
      <p:sp>
        <p:nvSpPr>
          <p:cNvPr id="4" name="Slide Number Placeholder 3"/>
          <p:cNvSpPr>
            <a:spLocks noGrp="1"/>
          </p:cNvSpPr>
          <p:nvPr>
            <p:ph type="sldNum" sz="quarter" idx="5"/>
          </p:nvPr>
        </p:nvSpPr>
        <p:spPr/>
        <p:txBody>
          <a:bodyPr/>
          <a:lstStyle/>
          <a:p>
            <a:fld id="{FA63F05D-EEDD-4CD5-91C3-E072DDC958C3}" type="slidenum">
              <a:rPr lang="en-US" smtClean="0"/>
              <a:t>14</a:t>
            </a:fld>
            <a:endParaRPr lang="en-US"/>
          </a:p>
        </p:txBody>
      </p:sp>
      <p:sp>
        <p:nvSpPr>
          <p:cNvPr id="5" name="Date Placeholder 4">
            <a:extLst>
              <a:ext uri="{FF2B5EF4-FFF2-40B4-BE49-F238E27FC236}">
                <a16:creationId xmlns:a16="http://schemas.microsoft.com/office/drawing/2014/main" id="{F44AEF5E-90FC-AE0E-FAE6-AE211F4149C3}"/>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BC46DD42-8EFB-A171-8AD9-E4D3758D3625}"/>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728262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13:8, 23</a:t>
            </a:r>
            <a:r>
              <a:rPr lang="en-US" dirty="0"/>
              <a:t> – “… and others fell upon the good ground, and yielded fruit, some a hundredfold, some sixty, some thirty … 23 And he that was sown upon the good ground, this is he that heareth the word, and understandeth it; who verily beareth fruit, and bringeth forth, some a hundredfold, some sixty, some thirty.”</a:t>
            </a:r>
          </a:p>
          <a:p>
            <a:endParaRPr lang="en-US" dirty="0"/>
          </a:p>
          <a:p>
            <a:r>
              <a:rPr lang="en-US" b="1" dirty="0"/>
              <a:t>Ezra 7:10</a:t>
            </a:r>
            <a:r>
              <a:rPr lang="en-US" dirty="0"/>
              <a:t> – “For Ezra had </a:t>
            </a:r>
            <a:r>
              <a:rPr lang="en-US" b="1" dirty="0"/>
              <a:t>set his heart to seek the law</a:t>
            </a:r>
            <a:r>
              <a:rPr lang="en-US" dirty="0"/>
              <a:t> of Jehovah, and to do it, and to teach in Israel statutes and ordinances.”</a:t>
            </a:r>
          </a:p>
        </p:txBody>
      </p:sp>
      <p:sp>
        <p:nvSpPr>
          <p:cNvPr id="4" name="Slide Number Placeholder 3"/>
          <p:cNvSpPr>
            <a:spLocks noGrp="1"/>
          </p:cNvSpPr>
          <p:nvPr>
            <p:ph type="sldNum" sz="quarter" idx="5"/>
          </p:nvPr>
        </p:nvSpPr>
        <p:spPr/>
        <p:txBody>
          <a:bodyPr/>
          <a:lstStyle/>
          <a:p>
            <a:fld id="{FA63F05D-EEDD-4CD5-91C3-E072DDC958C3}" type="slidenum">
              <a:rPr lang="en-US" smtClean="0"/>
              <a:t>15</a:t>
            </a:fld>
            <a:endParaRPr lang="en-US"/>
          </a:p>
        </p:txBody>
      </p:sp>
      <p:sp>
        <p:nvSpPr>
          <p:cNvPr id="5" name="Date Placeholder 4">
            <a:extLst>
              <a:ext uri="{FF2B5EF4-FFF2-40B4-BE49-F238E27FC236}">
                <a16:creationId xmlns:a16="http://schemas.microsoft.com/office/drawing/2014/main" id="{BD8A37DC-61AF-2251-4664-9C551CE75BBB}"/>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C920A203-64CE-6946-D6A4-1C8C98D01AF4}"/>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88287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12:10</a:t>
            </a:r>
            <a:r>
              <a:rPr lang="en-US" dirty="0"/>
              <a:t> – “In love of the brethren </a:t>
            </a:r>
            <a:r>
              <a:rPr lang="en-US" b="1" dirty="0"/>
              <a:t>be tenderly affectioned</a:t>
            </a:r>
            <a:r>
              <a:rPr lang="en-US" dirty="0"/>
              <a:t> one to another; in honor preferring one another”</a:t>
            </a:r>
          </a:p>
          <a:p>
            <a:r>
              <a:rPr lang="en-US" b="1" dirty="0"/>
              <a:t>I Peter 3:8</a:t>
            </a:r>
            <a:r>
              <a:rPr lang="en-US" dirty="0"/>
              <a:t> – “Finally, (be) ye all likeminded, compassionate, loving as brethren, tenderhearted, humbleminded”</a:t>
            </a:r>
          </a:p>
          <a:p>
            <a:r>
              <a:rPr lang="en-US" b="1" dirty="0"/>
              <a:t>II Peter 1:5-9</a:t>
            </a:r>
            <a:r>
              <a:rPr lang="en-US" dirty="0"/>
              <a:t> – “5 Yea, and for this very cause adding on your part all diligence, in your faith supply virtue; and in (your) virtue knowledge; 6 and in (your) knowledge self-control; and in (your) self-control patience; and in (your) patience godliness; 7 and in (your) godliness </a:t>
            </a:r>
            <a:r>
              <a:rPr lang="en-US" b="1" dirty="0"/>
              <a:t>brotherly kindness</a:t>
            </a:r>
            <a:r>
              <a:rPr lang="en-US" dirty="0"/>
              <a:t>; and in (your) brotherly kindness love. 8 For if these things are yours and abound, they make you to be not idle nor unfruitful unto the knowledge of our Lord Jesus Christ. 9 For he that lacketh these things is blind, seeing only what is near, having forgotten the cleansing from his old sins.”</a:t>
            </a:r>
          </a:p>
          <a:p>
            <a:r>
              <a:rPr lang="en-US" b="1" dirty="0"/>
              <a:t>I Thessalonians 4:9-10</a:t>
            </a:r>
            <a:r>
              <a:rPr lang="en-US" dirty="0"/>
              <a:t> – “9 But concerning love of the brethren ye have no need that one write unto you: for ye yourselves are taught of God to love one another; 10 for indeed ye do it toward all the brethren that are in all Macedonia. But we exhort you, brethren, that ye </a:t>
            </a:r>
            <a:r>
              <a:rPr lang="en-US" b="1" dirty="0"/>
              <a:t>abound more and more</a:t>
            </a:r>
            <a:r>
              <a:rPr lang="en-US" dirty="0"/>
              <a:t>”</a:t>
            </a:r>
          </a:p>
          <a:p>
            <a:endParaRPr lang="en-US" dirty="0"/>
          </a:p>
          <a:p>
            <a:r>
              <a:rPr lang="en-US" b="1" dirty="0"/>
              <a:t>Philippians 2:1-5</a:t>
            </a:r>
            <a:r>
              <a:rPr lang="en-US" dirty="0"/>
              <a:t> – “1 If there is therefore any exhortation in Christ, if any consolation of love, if any fellowship of the Spirit, if any tender mercies and compassions, 2 make full my joy, that ye be of the same mind, having the same love, being of one accord, of one mind; 3 (doing) nothing through faction or through vainglory, but in lowliness of mind each </a:t>
            </a:r>
            <a:r>
              <a:rPr lang="en-US" b="1" dirty="0"/>
              <a:t>counting other better than himself</a:t>
            </a:r>
            <a:r>
              <a:rPr lang="en-US" dirty="0"/>
              <a:t>; 4 not looking each of you to his own things, but each of you also to the things of others. 5 Have this mind in you, which was also in Christ Jesus”</a:t>
            </a:r>
          </a:p>
          <a:p>
            <a:r>
              <a:rPr lang="en-US" b="1" dirty="0"/>
              <a:t>Romans 15:1-3</a:t>
            </a:r>
            <a:r>
              <a:rPr lang="en-US" dirty="0"/>
              <a:t> – “15 Now we that are strong ought to bear the infirmities of the weak, and not to please ourselves. 2 Let each one of us please his neighbor for that which is </a:t>
            </a:r>
            <a:r>
              <a:rPr lang="en-US" b="1" dirty="0"/>
              <a:t>good, unto edifying</a:t>
            </a:r>
            <a:r>
              <a:rPr lang="en-US" dirty="0"/>
              <a:t>. 3 For Christ also pleased not himself; but, as it is written, The reproaches of them that reproached thee fell upon me.”</a:t>
            </a:r>
          </a:p>
        </p:txBody>
      </p:sp>
      <p:sp>
        <p:nvSpPr>
          <p:cNvPr id="4" name="Slide Number Placeholder 3"/>
          <p:cNvSpPr>
            <a:spLocks noGrp="1"/>
          </p:cNvSpPr>
          <p:nvPr>
            <p:ph type="sldNum" sz="quarter" idx="5"/>
          </p:nvPr>
        </p:nvSpPr>
        <p:spPr/>
        <p:txBody>
          <a:bodyPr/>
          <a:lstStyle/>
          <a:p>
            <a:fld id="{FA63F05D-EEDD-4CD5-91C3-E072DDC958C3}" type="slidenum">
              <a:rPr lang="en-US" smtClean="0"/>
              <a:t>16</a:t>
            </a:fld>
            <a:endParaRPr lang="en-US"/>
          </a:p>
        </p:txBody>
      </p:sp>
      <p:sp>
        <p:nvSpPr>
          <p:cNvPr id="5" name="Date Placeholder 4">
            <a:extLst>
              <a:ext uri="{FF2B5EF4-FFF2-40B4-BE49-F238E27FC236}">
                <a16:creationId xmlns:a16="http://schemas.microsoft.com/office/drawing/2014/main" id="{1B5ED501-1DE0-3664-0E9C-BF25B87AAEF2}"/>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01589FD9-9D56-C094-3956-62C6D1AE3BB1}"/>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854726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5:23-24</a:t>
            </a:r>
            <a:r>
              <a:rPr lang="en-US" dirty="0"/>
              <a:t> – “23 If therefore thou art offering thy gift at the altar, and there rememberest that thy brother hath aught against thee, 24 leave there thy gift before the altar, and go thy way, first </a:t>
            </a:r>
            <a:r>
              <a:rPr lang="en-US" b="1" dirty="0"/>
              <a:t>be reconciled to thy brother</a:t>
            </a:r>
            <a:r>
              <a:rPr lang="en-US" dirty="0"/>
              <a:t>, and then come and offer thy gift.”</a:t>
            </a:r>
          </a:p>
        </p:txBody>
      </p:sp>
      <p:sp>
        <p:nvSpPr>
          <p:cNvPr id="4" name="Slide Number Placeholder 3"/>
          <p:cNvSpPr>
            <a:spLocks noGrp="1"/>
          </p:cNvSpPr>
          <p:nvPr>
            <p:ph type="sldNum" sz="quarter" idx="5"/>
          </p:nvPr>
        </p:nvSpPr>
        <p:spPr/>
        <p:txBody>
          <a:bodyPr/>
          <a:lstStyle/>
          <a:p>
            <a:fld id="{FA63F05D-EEDD-4CD5-91C3-E072DDC958C3}" type="slidenum">
              <a:rPr lang="en-US" smtClean="0"/>
              <a:t>17</a:t>
            </a:fld>
            <a:endParaRPr lang="en-US"/>
          </a:p>
        </p:txBody>
      </p:sp>
      <p:sp>
        <p:nvSpPr>
          <p:cNvPr id="5" name="Date Placeholder 4">
            <a:extLst>
              <a:ext uri="{FF2B5EF4-FFF2-40B4-BE49-F238E27FC236}">
                <a16:creationId xmlns:a16="http://schemas.microsoft.com/office/drawing/2014/main" id="{C34CA780-5DFB-7CFC-A47A-47D3946D5B96}"/>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84C6827E-7ED7-3646-E950-8D3726498E52}"/>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855937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11:8-10</a:t>
            </a:r>
            <a:r>
              <a:rPr lang="en-US" dirty="0"/>
              <a:t> – “8 By faith </a:t>
            </a:r>
            <a:r>
              <a:rPr lang="en-US" b="1" dirty="0"/>
              <a:t>Abraham</a:t>
            </a:r>
            <a:r>
              <a:rPr lang="en-US" dirty="0"/>
              <a:t>, when he was called, </a:t>
            </a:r>
            <a:r>
              <a:rPr lang="en-US" b="1" dirty="0"/>
              <a:t>obeyed</a:t>
            </a:r>
            <a:r>
              <a:rPr lang="en-US" dirty="0"/>
              <a:t> to go out unto a place which he was to receive for an inheritance; and he went out, not knowing whither he went. 9 By faith he became a sojourner in the land of promise, as in a (land) not his own, dwelling in tents, with Isaac and Jacob, the heirs with him of the same promise: 10 for he looked for the city which hath the foundations, whose builder and maker is God.”</a:t>
            </a:r>
          </a:p>
          <a:p>
            <a:r>
              <a:rPr lang="en-US" b="1" dirty="0"/>
              <a:t>Hebrews 11:24-26</a:t>
            </a:r>
            <a:r>
              <a:rPr lang="en-US" dirty="0"/>
              <a:t> – “24 By faith Moses, when he was grown up, </a:t>
            </a:r>
            <a:r>
              <a:rPr lang="en-US" b="1" dirty="0"/>
              <a:t>refused to be called the son</a:t>
            </a:r>
            <a:r>
              <a:rPr lang="en-US" dirty="0"/>
              <a:t> of Pharaoh's daughter; 25 choosing rather to share ill treatment with the people of God, than to enjoy the pleasures of sin for a season; 26 accounting the reproach of Christ greater riches than the treasures of Egypt: for he looked unto the recompense of reward.”</a:t>
            </a:r>
          </a:p>
          <a:p>
            <a:r>
              <a:rPr lang="en-US" b="1" dirty="0"/>
              <a:t>Hebrews 11:13-16</a:t>
            </a:r>
            <a:r>
              <a:rPr lang="en-US" dirty="0"/>
              <a:t> – “13 These all died in faith, not having received the promises, but having seen them and greeted them from afar, and having confessed that they were strangers and pilgrims on the earth. 14 For they that say such things make it manifest that they are seeking after a country of their own. 15 And if indeed they had been mindful of that (country) from which they went out, they would have had opportunity to return. 16 But now </a:t>
            </a:r>
            <a:r>
              <a:rPr lang="en-US" b="1" dirty="0"/>
              <a:t>they desire a better (country)</a:t>
            </a:r>
            <a:r>
              <a:rPr lang="en-US" dirty="0"/>
              <a:t>, that is, a heavenly: wherefore God is not ashamed of them, to be called their God; for he hath prepared for them a city.”</a:t>
            </a:r>
          </a:p>
        </p:txBody>
      </p:sp>
      <p:sp>
        <p:nvSpPr>
          <p:cNvPr id="4" name="Slide Number Placeholder 3"/>
          <p:cNvSpPr>
            <a:spLocks noGrp="1"/>
          </p:cNvSpPr>
          <p:nvPr>
            <p:ph type="sldNum" sz="quarter" idx="5"/>
          </p:nvPr>
        </p:nvSpPr>
        <p:spPr/>
        <p:txBody>
          <a:bodyPr/>
          <a:lstStyle/>
          <a:p>
            <a:fld id="{FA63F05D-EEDD-4CD5-91C3-E072DDC958C3}" type="slidenum">
              <a:rPr lang="en-US" smtClean="0"/>
              <a:t>19</a:t>
            </a:fld>
            <a:endParaRPr lang="en-US"/>
          </a:p>
        </p:txBody>
      </p:sp>
      <p:sp>
        <p:nvSpPr>
          <p:cNvPr id="5" name="Date Placeholder 4">
            <a:extLst>
              <a:ext uri="{FF2B5EF4-FFF2-40B4-BE49-F238E27FC236}">
                <a16:creationId xmlns:a16="http://schemas.microsoft.com/office/drawing/2014/main" id="{DE278068-8A2C-4A9E-63F1-004454C93C29}"/>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D2DF43A2-F066-7728-01E0-77FFE4FF71C8}"/>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850367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Peter 1:3-4</a:t>
            </a:r>
            <a:r>
              <a:rPr lang="en-US" dirty="0"/>
              <a:t> – “3 Blessed (be) the God and Father of our Lord Jesus Christ, who according to his great mercy begat us again unto a living hope by the resurrection of Jesus Christ from the dead, 4 unto an inheritance incorruptible, and undefiled, and that fadeth not away, </a:t>
            </a:r>
            <a:r>
              <a:rPr lang="en-US" b="1" dirty="0"/>
              <a:t>reserved in heaven for you</a:t>
            </a:r>
            <a:r>
              <a:rPr lang="en-US" dirty="0"/>
              <a:t>”</a:t>
            </a:r>
          </a:p>
          <a:p>
            <a:endParaRPr lang="en-US" dirty="0"/>
          </a:p>
          <a:p>
            <a:r>
              <a:rPr lang="en-US" b="1" dirty="0"/>
              <a:t>II Timothy 4:6-8</a:t>
            </a:r>
            <a:r>
              <a:rPr lang="en-US" dirty="0"/>
              <a:t> – “6 For I am already being offered, and the time of my departure is come. 7 I have fought the good fight, I have finished the course, I have kept the faith: 8 henceforth there is laid up for me the crown of righteousness, which the Lord, the righteous judge, shall give to me at that day; and not to me only, but also to all them that have </a:t>
            </a:r>
            <a:r>
              <a:rPr lang="en-US" b="1" dirty="0"/>
              <a:t>loved his appearing</a:t>
            </a:r>
            <a:r>
              <a:rPr lang="en-US" dirty="0"/>
              <a:t>.”</a:t>
            </a:r>
          </a:p>
          <a:p>
            <a:endParaRPr lang="en-US" dirty="0"/>
          </a:p>
          <a:p>
            <a:r>
              <a:rPr lang="en-US" b="1" dirty="0"/>
              <a:t>Philippians 3:20-21</a:t>
            </a:r>
            <a:r>
              <a:rPr lang="en-US" dirty="0"/>
              <a:t> – “20 For our citizenship is in heaven; whence also </a:t>
            </a:r>
            <a:r>
              <a:rPr lang="en-US" b="1" dirty="0"/>
              <a:t>we wait for a Saviour</a:t>
            </a:r>
            <a:r>
              <a:rPr lang="en-US" dirty="0"/>
              <a:t>, the Lord Jesus Christ: 21 who shall fashion anew the body of our humiliation, (that it may be) conformed to the body of his glory, according to the working whereby he is able even to subject all things unto himself.”</a:t>
            </a:r>
          </a:p>
        </p:txBody>
      </p:sp>
      <p:sp>
        <p:nvSpPr>
          <p:cNvPr id="4" name="Slide Number Placeholder 3"/>
          <p:cNvSpPr>
            <a:spLocks noGrp="1"/>
          </p:cNvSpPr>
          <p:nvPr>
            <p:ph type="sldNum" sz="quarter" idx="5"/>
          </p:nvPr>
        </p:nvSpPr>
        <p:spPr/>
        <p:txBody>
          <a:bodyPr/>
          <a:lstStyle/>
          <a:p>
            <a:fld id="{FA63F05D-EEDD-4CD5-91C3-E072DDC958C3}" type="slidenum">
              <a:rPr lang="en-US" smtClean="0"/>
              <a:t>20</a:t>
            </a:fld>
            <a:endParaRPr lang="en-US"/>
          </a:p>
        </p:txBody>
      </p:sp>
      <p:sp>
        <p:nvSpPr>
          <p:cNvPr id="5" name="Date Placeholder 4">
            <a:extLst>
              <a:ext uri="{FF2B5EF4-FFF2-40B4-BE49-F238E27FC236}">
                <a16:creationId xmlns:a16="http://schemas.microsoft.com/office/drawing/2014/main" id="{C45BE166-0349-33FB-E75D-DA986E9A48AE}"/>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805B2DB0-3CB9-B814-92C3-CA57AA5F0355}"/>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718087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Revelation 4:1-11</a:t>
            </a:r>
            <a:r>
              <a:rPr lang="en-US" dirty="0"/>
              <a:t> – “4 After these things I saw, and behold, a door opened in heaven, and the first voice that I heard, (a voice) as of a trumpet speaking with me, one saying, Come up hither, and I will show thee the things which must come to pass hereafter. 2 Straightway I was in the Spirit: and behold, there was a throne set in heaven, and one sitting upon the throne; 3 and he that sat (was) to look upon like a jasper stone and a sardius: and (there was) a rainbow round about the throne, like an emerald to look upon. 4 And round about the throne (were) four and twenty thrones: and upon the thrones (I saw) four and twenty elders sitting, arrayed in white garments; and on their heads crowns of gold. 5 And out of the throne proceed lightnings and voices and thunders. And (there was) seven lamps of fire burning before the throne, which are the seven Spirits of God; 6 and before the throne, as it were a sea of glass like a crystal; and in the midst of the throne, and round about the throne, four living creatures full of eyes before and behind. 7 And the first creature (was) like a lion, and the second creature like a calf, and the third creature had a face as of a man, and the fourth creature (was) like a flying eagle. 8 and the four living creatures, having each one of them six wings, are full of eyes round about and within: and they have no rest day and night, saying, Holy, holy, holy, (is) the Lord God, the Almighty, who was and who is and who is to come. 9 And when the living creatures shall </a:t>
            </a:r>
            <a:r>
              <a:rPr lang="en-US" b="1" dirty="0"/>
              <a:t>give glory and honor and thanks</a:t>
            </a:r>
            <a:r>
              <a:rPr lang="en-US" dirty="0"/>
              <a:t> to him that sitteth on the throne, to him that liveth for ever and ever, 10 the four and twenty elders shall fall down before him that sitteth on the throne, and shall worship him that liveth for ever and ever, and shall cast their crowns before the throne, saying, 11 </a:t>
            </a:r>
            <a:r>
              <a:rPr lang="en-US" b="1" dirty="0"/>
              <a:t>Worthy art thou</a:t>
            </a:r>
            <a:r>
              <a:rPr lang="en-US" dirty="0"/>
              <a:t>, our Lord and our God, to receive the glory and the honor and the power: for thou didst create all things, and because of thy will they were, and were created.”</a:t>
            </a:r>
          </a:p>
          <a:p>
            <a:r>
              <a:rPr lang="en-US" b="1" dirty="0"/>
              <a:t>Revelation 11:16</a:t>
            </a:r>
            <a:r>
              <a:rPr lang="en-US" dirty="0"/>
              <a:t> – “And the four and twenty elders, who sit before God on their thrones, fell upon their faces and </a:t>
            </a:r>
            <a:r>
              <a:rPr lang="en-US" b="1" dirty="0"/>
              <a:t>worshipped God</a:t>
            </a:r>
            <a:r>
              <a:rPr lang="en-US" dirty="0"/>
              <a:t>”</a:t>
            </a:r>
          </a:p>
        </p:txBody>
      </p:sp>
      <p:sp>
        <p:nvSpPr>
          <p:cNvPr id="4" name="Slide Number Placeholder 3"/>
          <p:cNvSpPr>
            <a:spLocks noGrp="1"/>
          </p:cNvSpPr>
          <p:nvPr>
            <p:ph type="sldNum" sz="quarter" idx="5"/>
          </p:nvPr>
        </p:nvSpPr>
        <p:spPr/>
        <p:txBody>
          <a:bodyPr/>
          <a:lstStyle/>
          <a:p>
            <a:fld id="{FA63F05D-EEDD-4CD5-91C3-E072DDC958C3}" type="slidenum">
              <a:rPr lang="en-US" smtClean="0"/>
              <a:t>21</a:t>
            </a:fld>
            <a:endParaRPr lang="en-US"/>
          </a:p>
        </p:txBody>
      </p:sp>
      <p:sp>
        <p:nvSpPr>
          <p:cNvPr id="5" name="Date Placeholder 4">
            <a:extLst>
              <a:ext uri="{FF2B5EF4-FFF2-40B4-BE49-F238E27FC236}">
                <a16:creationId xmlns:a16="http://schemas.microsoft.com/office/drawing/2014/main" id="{C48AA263-6FF2-62DD-C10B-E57E4E31D580}"/>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5F39190B-2454-FA0B-0916-6F7B485B78B4}"/>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556342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10:8</a:t>
            </a:r>
            <a:r>
              <a:rPr lang="en-US" dirty="0"/>
              <a:t> – “But what does it say? ‘The word is near you, in your mouth and in your heart’ (that is, the word of faith that we proclaim)”</a:t>
            </a:r>
          </a:p>
          <a:p>
            <a:r>
              <a:rPr lang="en-US" b="1" dirty="0"/>
              <a:t>Romans 10:11</a:t>
            </a:r>
            <a:r>
              <a:rPr lang="en-US" dirty="0"/>
              <a:t> – “For the Scripture says, ‘Everyone who believes in him will not be put to shame.’”</a:t>
            </a:r>
          </a:p>
        </p:txBody>
      </p:sp>
      <p:sp>
        <p:nvSpPr>
          <p:cNvPr id="4" name="Slide Number Placeholder 3"/>
          <p:cNvSpPr>
            <a:spLocks noGrp="1"/>
          </p:cNvSpPr>
          <p:nvPr>
            <p:ph type="sldNum" sz="quarter" idx="5"/>
          </p:nvPr>
        </p:nvSpPr>
        <p:spPr/>
        <p:txBody>
          <a:bodyPr/>
          <a:lstStyle/>
          <a:p>
            <a:pPr defTabSz="1012035" fontAlgn="base">
              <a:spcBef>
                <a:spcPct val="0"/>
              </a:spcBef>
              <a:spcAft>
                <a:spcPct val="0"/>
              </a:spcAft>
              <a:defRPr/>
            </a:pPr>
            <a:fld id="{3AF42B02-11F3-4BD2-B2E3-53F42D06C240}" type="slidenum">
              <a:rPr lang="en-US" altLang="en-US" sz="1400">
                <a:solidFill>
                  <a:srgbClr val="000000"/>
                </a:solidFill>
                <a:latin typeface="Arial" panose="020B0604020202020204" pitchFamily="34" charset="0"/>
              </a:rPr>
              <a:pPr defTabSz="1012035" fontAlgn="base">
                <a:spcBef>
                  <a:spcPct val="0"/>
                </a:spcBef>
                <a:spcAft>
                  <a:spcPct val="0"/>
                </a:spcAft>
                <a:defRPr/>
              </a:pPr>
              <a:t>22</a:t>
            </a:fld>
            <a:endParaRPr lang="en-US" altLang="en-US" sz="1400">
              <a:solidFill>
                <a:srgbClr val="000000"/>
              </a:solidFill>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1012035" fontAlgn="base">
              <a:spcBef>
                <a:spcPct val="0"/>
              </a:spcBef>
              <a:spcAft>
                <a:spcPct val="0"/>
              </a:spcAft>
              <a:defRPr/>
            </a:pPr>
            <a:r>
              <a:rPr lang="en-US" altLang="en-US" sz="1400">
                <a:solidFill>
                  <a:srgbClr val="000000"/>
                </a:solidFill>
                <a:latin typeface="Arial" panose="020B0604020202020204" pitchFamily="34" charset="0"/>
              </a:rPr>
              <a:t>12/10/2023 am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1012035" fontAlgn="base">
              <a:spcBef>
                <a:spcPct val="0"/>
              </a:spcBef>
              <a:spcAft>
                <a:spcPct val="0"/>
              </a:spcAft>
              <a:defRPr/>
            </a:pPr>
            <a:r>
              <a:rPr lang="en-US" altLang="en-US" sz="1400">
                <a:solidFill>
                  <a:srgbClr val="000000"/>
                </a:solidFill>
                <a:latin typeface="Arial" panose="020B0604020202020204" pitchFamily="34" charset="0"/>
              </a:rPr>
              <a:t>Richard Lidh</a:t>
            </a:r>
          </a:p>
        </p:txBody>
      </p:sp>
    </p:spTree>
    <p:extLst>
      <p:ext uri="{BB962C8B-B14F-4D97-AF65-F5344CB8AC3E}">
        <p14:creationId xmlns:p14="http://schemas.microsoft.com/office/powerpoint/2010/main" val="218655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10:24-25</a:t>
            </a:r>
            <a:r>
              <a:rPr lang="en-US" dirty="0"/>
              <a:t> – “24 and </a:t>
            </a:r>
            <a:r>
              <a:rPr lang="en-US" b="1" dirty="0"/>
              <a:t>let us consider one another</a:t>
            </a:r>
            <a:r>
              <a:rPr lang="en-US" dirty="0"/>
              <a:t> to provoke unto love and good works; 25 not forsaking our own assembling together, as the custom of some is, but exhorting (one another); and so much the more, as ye see the day drawing nigh.”</a:t>
            </a:r>
          </a:p>
        </p:txBody>
      </p:sp>
      <p:sp>
        <p:nvSpPr>
          <p:cNvPr id="4" name="Slide Number Placeholder 3"/>
          <p:cNvSpPr>
            <a:spLocks noGrp="1"/>
          </p:cNvSpPr>
          <p:nvPr>
            <p:ph type="sldNum" sz="quarter" idx="5"/>
          </p:nvPr>
        </p:nvSpPr>
        <p:spPr/>
        <p:txBody>
          <a:bodyPr/>
          <a:lstStyle/>
          <a:p>
            <a:fld id="{FA63F05D-EEDD-4CD5-91C3-E072DDC958C3}" type="slidenum">
              <a:rPr lang="en-US" smtClean="0"/>
              <a:t>3</a:t>
            </a:fld>
            <a:endParaRPr lang="en-US"/>
          </a:p>
        </p:txBody>
      </p:sp>
      <p:sp>
        <p:nvSpPr>
          <p:cNvPr id="5" name="Date Placeholder 4">
            <a:extLst>
              <a:ext uri="{FF2B5EF4-FFF2-40B4-BE49-F238E27FC236}">
                <a16:creationId xmlns:a16="http://schemas.microsoft.com/office/drawing/2014/main" id="{A30068EC-91A4-47DB-2CA2-DFD0DB708313}"/>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7ADB10B1-89DC-5812-7601-19F32B2CC5F2}"/>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177089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3:19</a:t>
            </a:r>
            <a:r>
              <a:rPr lang="en-US" dirty="0"/>
              <a:t> – “Repent therefore, and turn again, that your sins may be blotted out”</a:t>
            </a:r>
          </a:p>
          <a:p>
            <a:r>
              <a:rPr lang="en-US" b="1" dirty="0"/>
              <a:t>I John 4:15</a:t>
            </a:r>
            <a:r>
              <a:rPr lang="en-US" dirty="0"/>
              <a:t> – “Whoever confesses that Jesus is the Son of God, God abides in him, and he in God.”</a:t>
            </a:r>
          </a:p>
        </p:txBody>
      </p:sp>
      <p:sp>
        <p:nvSpPr>
          <p:cNvPr id="4" name="Slide Number Placeholder 3"/>
          <p:cNvSpPr>
            <a:spLocks noGrp="1"/>
          </p:cNvSpPr>
          <p:nvPr>
            <p:ph type="sldNum" sz="quarter" idx="5"/>
          </p:nvPr>
        </p:nvSpPr>
        <p:spPr/>
        <p:txBody>
          <a:bodyPr/>
          <a:lstStyle/>
          <a:p>
            <a:pPr defTabSz="1012035" fontAlgn="base">
              <a:spcBef>
                <a:spcPct val="0"/>
              </a:spcBef>
              <a:spcAft>
                <a:spcPct val="0"/>
              </a:spcAft>
              <a:defRPr/>
            </a:pPr>
            <a:fld id="{3AF42B02-11F3-4BD2-B2E3-53F42D06C240}" type="slidenum">
              <a:rPr lang="en-US" altLang="en-US" sz="1400">
                <a:solidFill>
                  <a:srgbClr val="000000"/>
                </a:solidFill>
                <a:latin typeface="Arial" panose="020B0604020202020204" pitchFamily="34" charset="0"/>
              </a:rPr>
              <a:pPr defTabSz="1012035" fontAlgn="base">
                <a:spcBef>
                  <a:spcPct val="0"/>
                </a:spcBef>
                <a:spcAft>
                  <a:spcPct val="0"/>
                </a:spcAft>
                <a:defRPr/>
              </a:pPr>
              <a:t>23</a:t>
            </a:fld>
            <a:endParaRPr lang="en-US" altLang="en-US" sz="1400">
              <a:solidFill>
                <a:srgbClr val="000000"/>
              </a:solidFill>
              <a:latin typeface="Arial" panose="020B0604020202020204" pitchFamily="34" charset="0"/>
            </a:endParaRPr>
          </a:p>
        </p:txBody>
      </p:sp>
      <p:sp>
        <p:nvSpPr>
          <p:cNvPr id="5" name="Date Placeholder 4">
            <a:extLst>
              <a:ext uri="{FF2B5EF4-FFF2-40B4-BE49-F238E27FC236}">
                <a16:creationId xmlns:a16="http://schemas.microsoft.com/office/drawing/2014/main" id="{DF30FF1B-8FE9-6927-438C-DFBECD80BA0F}"/>
              </a:ext>
            </a:extLst>
          </p:cNvPr>
          <p:cNvSpPr>
            <a:spLocks noGrp="1"/>
          </p:cNvSpPr>
          <p:nvPr>
            <p:ph type="dt" idx="1"/>
          </p:nvPr>
        </p:nvSpPr>
        <p:spPr/>
        <p:txBody>
          <a:bodyPr/>
          <a:lstStyle/>
          <a:p>
            <a:pPr defTabSz="1012035" fontAlgn="base">
              <a:spcBef>
                <a:spcPct val="0"/>
              </a:spcBef>
              <a:spcAft>
                <a:spcPct val="0"/>
              </a:spcAft>
              <a:defRPr/>
            </a:pPr>
            <a:r>
              <a:rPr lang="en-US" altLang="en-US" sz="1400">
                <a:solidFill>
                  <a:srgbClr val="000000"/>
                </a:solidFill>
                <a:latin typeface="Arial" panose="020B0604020202020204" pitchFamily="34" charset="0"/>
              </a:rPr>
              <a:t>12/10/2023 am</a:t>
            </a:r>
          </a:p>
        </p:txBody>
      </p:sp>
      <p:sp>
        <p:nvSpPr>
          <p:cNvPr id="6" name="Footer Placeholder 5">
            <a:extLst>
              <a:ext uri="{FF2B5EF4-FFF2-40B4-BE49-F238E27FC236}">
                <a16:creationId xmlns:a16="http://schemas.microsoft.com/office/drawing/2014/main" id="{7CA4DBCE-2CE4-6CD6-D2A0-254BEA4BD8E1}"/>
              </a:ext>
            </a:extLst>
          </p:cNvPr>
          <p:cNvSpPr>
            <a:spLocks noGrp="1"/>
          </p:cNvSpPr>
          <p:nvPr>
            <p:ph type="ftr" sz="quarter" idx="4"/>
          </p:nvPr>
        </p:nvSpPr>
        <p:spPr/>
        <p:txBody>
          <a:bodyPr/>
          <a:lstStyle/>
          <a:p>
            <a:pPr defTabSz="1012035" fontAlgn="base">
              <a:spcBef>
                <a:spcPct val="0"/>
              </a:spcBef>
              <a:spcAft>
                <a:spcPct val="0"/>
              </a:spcAft>
              <a:defRPr/>
            </a:pPr>
            <a:r>
              <a:rPr lang="en-US" altLang="en-US" sz="1400">
                <a:solidFill>
                  <a:srgbClr val="000000"/>
                </a:solidFill>
                <a:latin typeface="Arial" panose="020B0604020202020204" pitchFamily="34" charset="0"/>
              </a:rPr>
              <a:t>Richard Lidh</a:t>
            </a:r>
          </a:p>
        </p:txBody>
      </p:sp>
    </p:spTree>
    <p:extLst>
      <p:ext uri="{BB962C8B-B14F-4D97-AF65-F5344CB8AC3E}">
        <p14:creationId xmlns:p14="http://schemas.microsoft.com/office/powerpoint/2010/main" val="800486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2:38</a:t>
            </a:r>
            <a:r>
              <a:rPr lang="en-US" dirty="0"/>
              <a:t> – “And Peter said to them, "Repent and be baptized </a:t>
            </a:r>
            <a:r>
              <a:rPr lang="en-US" b="1" dirty="0"/>
              <a:t>every one of you</a:t>
            </a:r>
            <a:r>
              <a:rPr lang="en-US" dirty="0"/>
              <a:t> in the name of Jesus Christ for the forgiveness of your sins, and you will receive the gift of the Holy Spirit.”</a:t>
            </a:r>
          </a:p>
          <a:p>
            <a:endParaRPr lang="en-US" dirty="0"/>
          </a:p>
          <a:p>
            <a:pPr defTabSz="934844">
              <a:defRPr/>
            </a:pPr>
            <a:r>
              <a:rPr lang="en-US" b="1" dirty="0"/>
              <a:t>Hebrews 3:12-14</a:t>
            </a:r>
            <a:r>
              <a:rPr lang="en-US" dirty="0"/>
              <a:t> – “12 Take care, brothers, lest there be in any of you an evil, unbelieving heart, leading you to fall away from the living God. 13 But exhort one another every day, as long as it is called "today," that none of you may be hardened by the deceitfulness of sin. 14 For we share in Christ, if indeed we </a:t>
            </a:r>
            <a:r>
              <a:rPr lang="en-US" b="1" dirty="0"/>
              <a:t>hold our original confidence</a:t>
            </a:r>
            <a:r>
              <a:rPr lang="en-US" dirty="0"/>
              <a:t> firm to the end.”</a:t>
            </a:r>
          </a:p>
        </p:txBody>
      </p:sp>
      <p:sp>
        <p:nvSpPr>
          <p:cNvPr id="4" name="Slide Number Placeholder 3"/>
          <p:cNvSpPr>
            <a:spLocks noGrp="1"/>
          </p:cNvSpPr>
          <p:nvPr>
            <p:ph type="sldNum" sz="quarter" idx="5"/>
          </p:nvPr>
        </p:nvSpPr>
        <p:spPr/>
        <p:txBody>
          <a:bodyPr/>
          <a:lstStyle/>
          <a:p>
            <a:pPr defTabSz="1012035" fontAlgn="base">
              <a:spcBef>
                <a:spcPct val="0"/>
              </a:spcBef>
              <a:spcAft>
                <a:spcPct val="0"/>
              </a:spcAft>
              <a:defRPr/>
            </a:pPr>
            <a:fld id="{3AF42B02-11F3-4BD2-B2E3-53F42D06C240}" type="slidenum">
              <a:rPr lang="en-US" altLang="en-US" sz="1400">
                <a:solidFill>
                  <a:srgbClr val="000000"/>
                </a:solidFill>
                <a:latin typeface="Arial" panose="020B0604020202020204" pitchFamily="34" charset="0"/>
              </a:rPr>
              <a:pPr defTabSz="1012035" fontAlgn="base">
                <a:spcBef>
                  <a:spcPct val="0"/>
                </a:spcBef>
                <a:spcAft>
                  <a:spcPct val="0"/>
                </a:spcAft>
                <a:defRPr/>
              </a:pPr>
              <a:t>24</a:t>
            </a:fld>
            <a:endParaRPr lang="en-US" altLang="en-US" sz="1400">
              <a:solidFill>
                <a:srgbClr val="000000"/>
              </a:solidFill>
              <a:latin typeface="Arial" panose="020B0604020202020204" pitchFamily="34" charset="0"/>
            </a:endParaRPr>
          </a:p>
        </p:txBody>
      </p:sp>
      <p:sp>
        <p:nvSpPr>
          <p:cNvPr id="5" name="Date Placeholder 4">
            <a:extLst>
              <a:ext uri="{FF2B5EF4-FFF2-40B4-BE49-F238E27FC236}">
                <a16:creationId xmlns:a16="http://schemas.microsoft.com/office/drawing/2014/main" id="{58F7F3AB-5BD9-D0A3-0CE3-C9CEB5D50DD5}"/>
              </a:ext>
            </a:extLst>
          </p:cNvPr>
          <p:cNvSpPr>
            <a:spLocks noGrp="1"/>
          </p:cNvSpPr>
          <p:nvPr>
            <p:ph type="dt" idx="1"/>
          </p:nvPr>
        </p:nvSpPr>
        <p:spPr/>
        <p:txBody>
          <a:bodyPr/>
          <a:lstStyle/>
          <a:p>
            <a:pPr defTabSz="1012035" fontAlgn="base">
              <a:spcBef>
                <a:spcPct val="0"/>
              </a:spcBef>
              <a:spcAft>
                <a:spcPct val="0"/>
              </a:spcAft>
              <a:defRPr/>
            </a:pPr>
            <a:r>
              <a:rPr lang="en-US" altLang="en-US" sz="1400">
                <a:solidFill>
                  <a:srgbClr val="000000"/>
                </a:solidFill>
                <a:latin typeface="Arial" panose="020B0604020202020204" pitchFamily="34" charset="0"/>
              </a:rPr>
              <a:t>12/10/2023 am</a:t>
            </a:r>
          </a:p>
        </p:txBody>
      </p:sp>
      <p:sp>
        <p:nvSpPr>
          <p:cNvPr id="6" name="Footer Placeholder 5">
            <a:extLst>
              <a:ext uri="{FF2B5EF4-FFF2-40B4-BE49-F238E27FC236}">
                <a16:creationId xmlns:a16="http://schemas.microsoft.com/office/drawing/2014/main" id="{A4D5B93B-4117-496C-590B-7F72E7268852}"/>
              </a:ext>
            </a:extLst>
          </p:cNvPr>
          <p:cNvSpPr>
            <a:spLocks noGrp="1"/>
          </p:cNvSpPr>
          <p:nvPr>
            <p:ph type="ftr" sz="quarter" idx="4"/>
          </p:nvPr>
        </p:nvSpPr>
        <p:spPr/>
        <p:txBody>
          <a:bodyPr/>
          <a:lstStyle/>
          <a:p>
            <a:pPr defTabSz="1012035" fontAlgn="base">
              <a:spcBef>
                <a:spcPct val="0"/>
              </a:spcBef>
              <a:spcAft>
                <a:spcPct val="0"/>
              </a:spcAft>
              <a:defRPr/>
            </a:pPr>
            <a:r>
              <a:rPr lang="en-US" altLang="en-US" sz="1400">
                <a:solidFill>
                  <a:srgbClr val="000000"/>
                </a:solidFill>
                <a:latin typeface="Arial" panose="020B0604020202020204" pitchFamily="34" charset="0"/>
              </a:rPr>
              <a:t>Richard Lidh</a:t>
            </a:r>
          </a:p>
        </p:txBody>
      </p:sp>
    </p:spTree>
    <p:extLst>
      <p:ext uri="{BB962C8B-B14F-4D97-AF65-F5344CB8AC3E}">
        <p14:creationId xmlns:p14="http://schemas.microsoft.com/office/powerpoint/2010/main" val="4163791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1:6-8</a:t>
            </a:r>
            <a:r>
              <a:rPr lang="en-US" dirty="0"/>
              <a:t> – “6 A son honoreth his father, and a servant his master: if then I am a father, where is mine honor? and if I am a master, where is my fear? saith Jehovah of hosts unto you, O priests, that despise my name. And ye say, Wherein have we despised thy name? 7 Ye offer polluted bread upon mine altar. And ye say, Wherein have we polluted thee? In that ye say, The table of Jehovah is contemptible. 8 And when ye offer the blind for sacrifice, it is no evil! and when ye offer the lame and sick, it is no evil! </a:t>
            </a:r>
            <a:r>
              <a:rPr lang="en-US" b="1" dirty="0"/>
              <a:t>Present it now unto thy governor</a:t>
            </a:r>
            <a:r>
              <a:rPr lang="en-US" dirty="0"/>
              <a:t>; will he be pleased with thee? or will he accept thy person? saith Jehovah of hosts.”</a:t>
            </a:r>
          </a:p>
          <a:p>
            <a:endParaRPr lang="en-US" dirty="0"/>
          </a:p>
          <a:p>
            <a:r>
              <a:rPr lang="en-US" b="1" dirty="0"/>
              <a:t>Malachi 1:9</a:t>
            </a:r>
            <a:r>
              <a:rPr lang="en-US" dirty="0"/>
              <a:t> – “And now, I pray you, entreat the favor of God, that he may be gracious unto us: this hath been by your means: will he accept any of your persons? saith Jehovah of hosts.”</a:t>
            </a:r>
          </a:p>
        </p:txBody>
      </p:sp>
      <p:sp>
        <p:nvSpPr>
          <p:cNvPr id="4" name="Slide Number Placeholder 3"/>
          <p:cNvSpPr>
            <a:spLocks noGrp="1"/>
          </p:cNvSpPr>
          <p:nvPr>
            <p:ph type="sldNum" sz="quarter" idx="5"/>
          </p:nvPr>
        </p:nvSpPr>
        <p:spPr/>
        <p:txBody>
          <a:bodyPr/>
          <a:lstStyle/>
          <a:p>
            <a:fld id="{FA63F05D-EEDD-4CD5-91C3-E072DDC958C3}" type="slidenum">
              <a:rPr lang="en-US" smtClean="0"/>
              <a:t>4</a:t>
            </a:fld>
            <a:endParaRPr lang="en-US"/>
          </a:p>
        </p:txBody>
      </p:sp>
      <p:sp>
        <p:nvSpPr>
          <p:cNvPr id="5" name="Date Placeholder 4">
            <a:extLst>
              <a:ext uri="{FF2B5EF4-FFF2-40B4-BE49-F238E27FC236}">
                <a16:creationId xmlns:a16="http://schemas.microsoft.com/office/drawing/2014/main" id="{06236947-8AE9-BADB-52CA-ACFBA2454C0E}"/>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54879A95-356C-9889-79D7-0632F41249EB}"/>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49430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1:10-14</a:t>
            </a:r>
            <a:r>
              <a:rPr lang="en-US" dirty="0"/>
              <a:t> – “10 Oh that there were one among you that would </a:t>
            </a:r>
            <a:r>
              <a:rPr lang="en-US" b="1" dirty="0"/>
              <a:t>shut the doors</a:t>
            </a:r>
            <a:r>
              <a:rPr lang="en-US" dirty="0"/>
              <a:t>, that ye might not kindle (fire on) mine altar in vain! I have no pleasure in you, saith Jehovah of hosts, neither will I accept an offering at your hand. 11 For from the rising of the sun even unto the going down of the same </a:t>
            </a:r>
            <a:r>
              <a:rPr lang="en-US" b="1" dirty="0"/>
              <a:t>my name (shall be) great among the Gentiles</a:t>
            </a:r>
            <a:r>
              <a:rPr lang="en-US" dirty="0"/>
              <a:t>; and in every place incense (shall be) offered unto my name, and a pure offering: for </a:t>
            </a:r>
            <a:r>
              <a:rPr lang="en-US" b="1" dirty="0"/>
              <a:t>my name (shall be) great among the Gentiles</a:t>
            </a:r>
            <a:r>
              <a:rPr lang="en-US" dirty="0"/>
              <a:t>, saith Jehovah of hosts. 12 But ye profane it, in that ye say, The table of Jehovah is polluted, and the fruit thereof, even its food, is contemptible. 13 Ye say also, Behold, </a:t>
            </a:r>
            <a:r>
              <a:rPr lang="en-US" b="1" dirty="0"/>
              <a:t>what a weariness is it</a:t>
            </a:r>
            <a:r>
              <a:rPr lang="en-US" dirty="0"/>
              <a:t>! and ye have snuffed at it, saith Jehovah of hosts; and ye have brought that which was taken by violence, and the lame, and the sick; thus ye bring the offering: should I accept this at your hand? saith Jehovah. 14 But cursed be the deceiver, who hath in his flock a male, and voweth, and sacrificeth unto the Lord a blemished thing; for I am a great King, saith Jehovah of hosts, and </a:t>
            </a:r>
            <a:r>
              <a:rPr lang="en-US" b="1" dirty="0"/>
              <a:t>my name is terrible among the Gentiles</a:t>
            </a:r>
            <a:r>
              <a:rPr lang="en-US" dirty="0"/>
              <a:t>.”</a:t>
            </a:r>
          </a:p>
        </p:txBody>
      </p:sp>
      <p:sp>
        <p:nvSpPr>
          <p:cNvPr id="4" name="Slide Number Placeholder 3"/>
          <p:cNvSpPr>
            <a:spLocks noGrp="1"/>
          </p:cNvSpPr>
          <p:nvPr>
            <p:ph type="sldNum" sz="quarter" idx="5"/>
          </p:nvPr>
        </p:nvSpPr>
        <p:spPr/>
        <p:txBody>
          <a:bodyPr/>
          <a:lstStyle/>
          <a:p>
            <a:fld id="{FA63F05D-EEDD-4CD5-91C3-E072DDC958C3}" type="slidenum">
              <a:rPr lang="en-US" smtClean="0"/>
              <a:t>5</a:t>
            </a:fld>
            <a:endParaRPr lang="en-US"/>
          </a:p>
        </p:txBody>
      </p:sp>
      <p:sp>
        <p:nvSpPr>
          <p:cNvPr id="5" name="Date Placeholder 4">
            <a:extLst>
              <a:ext uri="{FF2B5EF4-FFF2-40B4-BE49-F238E27FC236}">
                <a16:creationId xmlns:a16="http://schemas.microsoft.com/office/drawing/2014/main" id="{0699FE63-4044-30FC-7530-91D5A441C587}"/>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F33B6D2B-33CC-A2CE-4FC3-9292BA0A1AFE}"/>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74142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Colossians 3:16-17</a:t>
            </a:r>
            <a:r>
              <a:rPr lang="en-US" dirty="0"/>
              <a:t> – “16 Let the word of Christ </a:t>
            </a:r>
            <a:r>
              <a:rPr lang="en-US" b="1" dirty="0"/>
              <a:t>dwell in you richly</a:t>
            </a:r>
            <a:r>
              <a:rPr lang="en-US" dirty="0"/>
              <a:t>; in all wisdom teaching and admonishing one another with psalms (and) hymns (and) spiritual songs, singing with grace in your hearts unto God. 17 And whatsoever ye do, in word or in deed, (do) all in the name of the Lord Jesus, giving thanks to God the Father through him.”</a:t>
            </a:r>
          </a:p>
        </p:txBody>
      </p:sp>
      <p:sp>
        <p:nvSpPr>
          <p:cNvPr id="4" name="Slide Number Placeholder 3"/>
          <p:cNvSpPr>
            <a:spLocks noGrp="1"/>
          </p:cNvSpPr>
          <p:nvPr>
            <p:ph type="sldNum" sz="quarter" idx="5"/>
          </p:nvPr>
        </p:nvSpPr>
        <p:spPr/>
        <p:txBody>
          <a:bodyPr/>
          <a:lstStyle/>
          <a:p>
            <a:fld id="{FA63F05D-EEDD-4CD5-91C3-E072DDC958C3}" type="slidenum">
              <a:rPr lang="en-US" smtClean="0"/>
              <a:t>7</a:t>
            </a:fld>
            <a:endParaRPr lang="en-US"/>
          </a:p>
        </p:txBody>
      </p:sp>
      <p:sp>
        <p:nvSpPr>
          <p:cNvPr id="5" name="Date Placeholder 4">
            <a:extLst>
              <a:ext uri="{FF2B5EF4-FFF2-40B4-BE49-F238E27FC236}">
                <a16:creationId xmlns:a16="http://schemas.microsoft.com/office/drawing/2014/main" id="{D106858D-0DFF-7C77-B102-D4E979A130DA}"/>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40D5DA0B-2573-7734-DB87-4442F96534F3}"/>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4285182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Corinthians 4:6</a:t>
            </a:r>
            <a:r>
              <a:rPr lang="en-US" dirty="0"/>
              <a:t> – “Now these things, brethren, I have in a figure transferred to myself and Apollos for your sakes; that in us ye might learn </a:t>
            </a:r>
            <a:r>
              <a:rPr lang="en-US" b="1" dirty="0"/>
              <a:t>not (to go) beyond</a:t>
            </a:r>
            <a:r>
              <a:rPr lang="en-US" dirty="0"/>
              <a:t> the things which are written; that no one of you be puffed up for the one against the other.”</a:t>
            </a:r>
          </a:p>
          <a:p>
            <a:r>
              <a:rPr lang="en-US" b="1" dirty="0"/>
              <a:t>Malachi 3:8</a:t>
            </a:r>
            <a:r>
              <a:rPr lang="en-US" dirty="0"/>
              <a:t> – “</a:t>
            </a:r>
            <a:r>
              <a:rPr lang="en-US" b="1" dirty="0"/>
              <a:t>Will a man rob God</a:t>
            </a:r>
            <a:r>
              <a:rPr lang="en-US" dirty="0"/>
              <a:t>? yet ye rob me. But ye say, Wherein have we robbed thee? In tithes and offerings.”</a:t>
            </a:r>
          </a:p>
        </p:txBody>
      </p:sp>
      <p:sp>
        <p:nvSpPr>
          <p:cNvPr id="4" name="Slide Number Placeholder 3"/>
          <p:cNvSpPr>
            <a:spLocks noGrp="1"/>
          </p:cNvSpPr>
          <p:nvPr>
            <p:ph type="sldNum" sz="quarter" idx="5"/>
          </p:nvPr>
        </p:nvSpPr>
        <p:spPr/>
        <p:txBody>
          <a:bodyPr/>
          <a:lstStyle/>
          <a:p>
            <a:fld id="{FA63F05D-EEDD-4CD5-91C3-E072DDC958C3}" type="slidenum">
              <a:rPr lang="en-US" smtClean="0"/>
              <a:t>8</a:t>
            </a:fld>
            <a:endParaRPr lang="en-US"/>
          </a:p>
        </p:txBody>
      </p:sp>
      <p:sp>
        <p:nvSpPr>
          <p:cNvPr id="5" name="Date Placeholder 4">
            <a:extLst>
              <a:ext uri="{FF2B5EF4-FFF2-40B4-BE49-F238E27FC236}">
                <a16:creationId xmlns:a16="http://schemas.microsoft.com/office/drawing/2014/main" id="{4DCCC47E-4151-95F8-2595-61911FA96D9B}"/>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5D10459A-5335-C2AD-27DC-230461141DBF}"/>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71156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Ephesians 4:11-16</a:t>
            </a:r>
            <a:r>
              <a:rPr lang="en-US" dirty="0"/>
              <a:t> – “11 And he gave some (to be) apostles; and some, prophets; and some, evangelists; and some, pastors and teachers; 12 </a:t>
            </a:r>
            <a:r>
              <a:rPr lang="en-US" b="1" dirty="0"/>
              <a:t>for the perfecting of the saints</a:t>
            </a:r>
            <a:r>
              <a:rPr lang="en-US" dirty="0"/>
              <a:t>, unto the work of ministering, unto the building up of the body of Christ: 13 till we all attain unto the unity of the faith, and of the knowledge of the Son of God, unto a fullgrown man, unto the measure of the stature of the fulness of Christ: 14 that we may be no longer children, tossed to and fro and carried about with every wind of doctrine, by the sleight of men, in craftiness, after the wiles of error; 15 but speaking truth in love, we may grow up in all things into him, who is the head, (even) Christ; 16 from whom all the body fitly framed and knit together through that which every joint supplieth, according to the working in (due) measure of each several part, maketh the increase of the body unto the building up of itself in love.”</a:t>
            </a:r>
          </a:p>
          <a:p>
            <a:r>
              <a:rPr lang="en-US" b="1" dirty="0"/>
              <a:t>Hebrews 10:24-25</a:t>
            </a:r>
            <a:r>
              <a:rPr lang="en-US" dirty="0"/>
              <a:t> – “24 and </a:t>
            </a:r>
            <a:r>
              <a:rPr lang="en-US" b="1" dirty="0"/>
              <a:t>let us consider one another</a:t>
            </a:r>
            <a:r>
              <a:rPr lang="en-US" dirty="0"/>
              <a:t> to provoke unto love and good works; 25 not forsaking our own assembling together, as the custom of some is, but </a:t>
            </a:r>
            <a:r>
              <a:rPr lang="en-US" b="1" dirty="0"/>
              <a:t>exhorting (one another)</a:t>
            </a:r>
            <a:r>
              <a:rPr lang="en-US" dirty="0"/>
              <a:t>; and so much the more, as ye see the day drawing nigh.”</a:t>
            </a:r>
          </a:p>
        </p:txBody>
      </p:sp>
      <p:sp>
        <p:nvSpPr>
          <p:cNvPr id="4" name="Slide Number Placeholder 3"/>
          <p:cNvSpPr>
            <a:spLocks noGrp="1"/>
          </p:cNvSpPr>
          <p:nvPr>
            <p:ph type="sldNum" sz="quarter" idx="5"/>
          </p:nvPr>
        </p:nvSpPr>
        <p:spPr/>
        <p:txBody>
          <a:bodyPr/>
          <a:lstStyle/>
          <a:p>
            <a:fld id="{FA63F05D-EEDD-4CD5-91C3-E072DDC958C3}" type="slidenum">
              <a:rPr lang="en-US" smtClean="0"/>
              <a:t>9</a:t>
            </a:fld>
            <a:endParaRPr lang="en-US"/>
          </a:p>
        </p:txBody>
      </p:sp>
      <p:sp>
        <p:nvSpPr>
          <p:cNvPr id="5" name="Date Placeholder 4">
            <a:extLst>
              <a:ext uri="{FF2B5EF4-FFF2-40B4-BE49-F238E27FC236}">
                <a16:creationId xmlns:a16="http://schemas.microsoft.com/office/drawing/2014/main" id="{F64AFB44-3C47-7E94-8914-390D412CE8DE}"/>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520935F7-FD71-A099-A41B-C56964913EAC}"/>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18787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 Corinthians 9:6-7</a:t>
            </a:r>
            <a:r>
              <a:rPr lang="en-US" dirty="0"/>
              <a:t> – “6 But this (I say,) He that soweth sparingly shall reap also sparingly; and he that soweth bountifully shall reap also bountifully. 7 (Let) each man (do) according as he hath purposed in his heart: not grudgingly, or of necessity: for </a:t>
            </a:r>
            <a:r>
              <a:rPr lang="en-US" b="1" dirty="0"/>
              <a:t>God loveth a cheerful giver</a:t>
            </a:r>
            <a:r>
              <a:rPr lang="en-US" dirty="0"/>
              <a:t>.”</a:t>
            </a:r>
          </a:p>
          <a:p>
            <a:r>
              <a:rPr lang="en-US" b="1" dirty="0"/>
              <a:t>I Corinthians 11:27-29</a:t>
            </a:r>
            <a:r>
              <a:rPr lang="en-US" dirty="0"/>
              <a:t> – “27 Wherefore whosoever shall eat the bread or drink the cup of the Lord in an unworthy manner, shall be guilty of the body and the blood of the Lord. 28 But </a:t>
            </a:r>
            <a:r>
              <a:rPr lang="en-US" b="1" dirty="0"/>
              <a:t>let a man prove himself</a:t>
            </a:r>
            <a:r>
              <a:rPr lang="en-US" dirty="0"/>
              <a:t>, and so let him eat of the bread, and drink of the cup. 29 For he that eateth and drinketh, eateth and drinketh judgment unto himself, if he discern not the body.”</a:t>
            </a:r>
          </a:p>
          <a:p>
            <a:r>
              <a:rPr lang="en-US" b="1" dirty="0"/>
              <a:t>Ephesians 5:19</a:t>
            </a:r>
            <a:r>
              <a:rPr lang="en-US" dirty="0"/>
              <a:t> – “speaking one to another in psalms and hymns and spiritual songs, singing and making melody with your heart </a:t>
            </a:r>
            <a:r>
              <a:rPr lang="en-US" b="1" dirty="0"/>
              <a:t>to the Lord</a:t>
            </a:r>
            <a:r>
              <a:rPr lang="en-US" dirty="0"/>
              <a:t>”</a:t>
            </a:r>
          </a:p>
          <a:p>
            <a:endParaRPr lang="en-US" dirty="0"/>
          </a:p>
          <a:p>
            <a:r>
              <a:rPr lang="en-US" b="1" dirty="0"/>
              <a:t>II Corinthians 13:5</a:t>
            </a:r>
            <a:r>
              <a:rPr lang="en-US" dirty="0"/>
              <a:t> – “</a:t>
            </a:r>
            <a:r>
              <a:rPr lang="en-US" b="1" dirty="0"/>
              <a:t>Try your own selves</a:t>
            </a:r>
            <a:r>
              <a:rPr lang="en-US" dirty="0"/>
              <a:t>, whether ye are in the faith; </a:t>
            </a:r>
            <a:r>
              <a:rPr lang="en-US" b="1" dirty="0"/>
              <a:t>prove your own selves</a:t>
            </a:r>
            <a:r>
              <a:rPr lang="en-US" dirty="0"/>
              <a:t>. Or know ye not as to your own selves, that Jesus Christ is in you? unless indeed ye be reprobate.”</a:t>
            </a:r>
          </a:p>
        </p:txBody>
      </p:sp>
      <p:sp>
        <p:nvSpPr>
          <p:cNvPr id="4" name="Slide Number Placeholder 3"/>
          <p:cNvSpPr>
            <a:spLocks noGrp="1"/>
          </p:cNvSpPr>
          <p:nvPr>
            <p:ph type="sldNum" sz="quarter" idx="5"/>
          </p:nvPr>
        </p:nvSpPr>
        <p:spPr/>
        <p:txBody>
          <a:bodyPr/>
          <a:lstStyle/>
          <a:p>
            <a:fld id="{FA63F05D-EEDD-4CD5-91C3-E072DDC958C3}" type="slidenum">
              <a:rPr lang="en-US" smtClean="0"/>
              <a:t>10</a:t>
            </a:fld>
            <a:endParaRPr lang="en-US"/>
          </a:p>
        </p:txBody>
      </p:sp>
      <p:sp>
        <p:nvSpPr>
          <p:cNvPr id="5" name="Date Placeholder 4">
            <a:extLst>
              <a:ext uri="{FF2B5EF4-FFF2-40B4-BE49-F238E27FC236}">
                <a16:creationId xmlns:a16="http://schemas.microsoft.com/office/drawing/2014/main" id="{B4561520-A971-CC88-F9DC-6FEDD5B8AC6C}"/>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AC8AA5B7-9E93-C1B2-9749-5E4209232DDE}"/>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814481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5:8</a:t>
            </a:r>
            <a:r>
              <a:rPr lang="en-US" dirty="0"/>
              <a:t> – “Blessed are </a:t>
            </a:r>
            <a:r>
              <a:rPr lang="en-US" b="1" dirty="0"/>
              <a:t>the pure in heart</a:t>
            </a:r>
            <a:r>
              <a:rPr lang="en-US" dirty="0"/>
              <a:t>: for they shall see God.”</a:t>
            </a:r>
          </a:p>
          <a:p>
            <a:endParaRPr lang="en-US" dirty="0"/>
          </a:p>
          <a:p>
            <a:r>
              <a:rPr lang="en-US" b="1" dirty="0"/>
              <a:t>Hebrews 10:22</a:t>
            </a:r>
            <a:r>
              <a:rPr lang="en-US" dirty="0"/>
              <a:t> – “let us draw near with a true heart in fulness of faith, having our hearts sprinkled from an evil conscience: and having our body washed with pure water”</a:t>
            </a:r>
          </a:p>
          <a:p>
            <a:r>
              <a:rPr lang="en-US" b="1" dirty="0"/>
              <a:t>Hebrews 10:24-25</a:t>
            </a:r>
            <a:r>
              <a:rPr lang="en-US" dirty="0"/>
              <a:t> – “24 and let us consider one another to </a:t>
            </a:r>
            <a:r>
              <a:rPr lang="en-US" b="1" dirty="0"/>
              <a:t>provoke unto love and good works</a:t>
            </a:r>
            <a:r>
              <a:rPr lang="en-US" dirty="0"/>
              <a:t>; 25 not forsaking our own assembling together, as the custom of some is, but </a:t>
            </a:r>
            <a:r>
              <a:rPr lang="en-US" b="1" dirty="0"/>
              <a:t>exhorting (one another)</a:t>
            </a:r>
            <a:r>
              <a:rPr lang="en-US" dirty="0"/>
              <a:t>; and so much the more, as ye see the day drawing nigh.”</a:t>
            </a:r>
          </a:p>
        </p:txBody>
      </p:sp>
      <p:sp>
        <p:nvSpPr>
          <p:cNvPr id="4" name="Slide Number Placeholder 3"/>
          <p:cNvSpPr>
            <a:spLocks noGrp="1"/>
          </p:cNvSpPr>
          <p:nvPr>
            <p:ph type="sldNum" sz="quarter" idx="5"/>
          </p:nvPr>
        </p:nvSpPr>
        <p:spPr/>
        <p:txBody>
          <a:bodyPr/>
          <a:lstStyle/>
          <a:p>
            <a:fld id="{FA63F05D-EEDD-4CD5-91C3-E072DDC958C3}" type="slidenum">
              <a:rPr lang="en-US" smtClean="0"/>
              <a:t>11</a:t>
            </a:fld>
            <a:endParaRPr lang="en-US"/>
          </a:p>
        </p:txBody>
      </p:sp>
      <p:sp>
        <p:nvSpPr>
          <p:cNvPr id="5" name="Date Placeholder 4">
            <a:extLst>
              <a:ext uri="{FF2B5EF4-FFF2-40B4-BE49-F238E27FC236}">
                <a16:creationId xmlns:a16="http://schemas.microsoft.com/office/drawing/2014/main" id="{B042067F-1B8E-6D6D-EB90-2821B130AA21}"/>
              </a:ext>
            </a:extLst>
          </p:cNvPr>
          <p:cNvSpPr>
            <a:spLocks noGrp="1"/>
          </p:cNvSpPr>
          <p:nvPr>
            <p:ph type="dt" idx="1"/>
          </p:nvPr>
        </p:nvSpPr>
        <p:spPr/>
        <p:txBody>
          <a:bodyPr/>
          <a:lstStyle/>
          <a:p>
            <a:r>
              <a:rPr lang="en-US"/>
              <a:t>12/10/2023 am</a:t>
            </a:r>
          </a:p>
        </p:txBody>
      </p:sp>
      <p:sp>
        <p:nvSpPr>
          <p:cNvPr id="6" name="Footer Placeholder 5">
            <a:extLst>
              <a:ext uri="{FF2B5EF4-FFF2-40B4-BE49-F238E27FC236}">
                <a16:creationId xmlns:a16="http://schemas.microsoft.com/office/drawing/2014/main" id="{EDFFACFF-C802-4DFE-B304-779481AB5944}"/>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23880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152400" y="0"/>
            <a:ext cx="2833688" cy="51435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685801"/>
            <a:ext cx="5210345" cy="2616200"/>
          </a:xfrm>
        </p:spPr>
        <p:txBody>
          <a:bodyPr anchor="b">
            <a:normAutofit/>
          </a:bodyPr>
          <a:lstStyle>
            <a:lvl1pPr algn="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193179" y="3302000"/>
            <a:ext cx="4321922" cy="1023398"/>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494330" y="4588002"/>
            <a:ext cx="643105" cy="273844"/>
          </a:xfrm>
        </p:spPr>
        <p:txBody>
          <a:bodyPr/>
          <a:lstStyle/>
          <a:p>
            <a:fld id="{6BFECD78-3C8E-49F2-8FAB-59489D168ABB}" type="datetimeFigureOut">
              <a:rPr lang="en-US" smtClean="0"/>
              <a:t>12/10/2023</a:t>
            </a:fld>
            <a:endParaRPr lang="en-US"/>
          </a:p>
        </p:txBody>
      </p:sp>
      <p:sp>
        <p:nvSpPr>
          <p:cNvPr id="5" name="Footer Placeholder 4"/>
          <p:cNvSpPr>
            <a:spLocks noGrp="1"/>
          </p:cNvSpPr>
          <p:nvPr>
            <p:ph type="ftr" sz="quarter" idx="11"/>
          </p:nvPr>
        </p:nvSpPr>
        <p:spPr>
          <a:xfrm>
            <a:off x="2717800" y="4588002"/>
            <a:ext cx="2707079" cy="273844"/>
          </a:xfrm>
        </p:spPr>
        <p:txBody>
          <a:bodyPr/>
          <a:lstStyle/>
          <a:p>
            <a:endParaRPr lang="en-US" dirty="0"/>
          </a:p>
        </p:txBody>
      </p:sp>
      <p:sp>
        <p:nvSpPr>
          <p:cNvPr id="6" name="Slide Number Placeholder 5"/>
          <p:cNvSpPr>
            <a:spLocks noGrp="1"/>
          </p:cNvSpPr>
          <p:nvPr>
            <p:ph type="sldNum" sz="quarter" idx="12"/>
          </p:nvPr>
        </p:nvSpPr>
        <p:spPr>
          <a:xfrm>
            <a:off x="6206490" y="4588002"/>
            <a:ext cx="308610" cy="273844"/>
          </a:xfrm>
        </p:spPr>
        <p:txBody>
          <a:bodyPr/>
          <a:lstStyle/>
          <a:p>
            <a:fld id="{0FB56013-B943-42BA-886F-6F9D4EB85E9D}" type="slidenum">
              <a:rPr lang="en-US" smtClean="0"/>
              <a:t>‹#›</a:t>
            </a:fld>
            <a:endParaRPr lang="en-US"/>
          </a:p>
        </p:txBody>
      </p:sp>
      <p:sp>
        <p:nvSpPr>
          <p:cNvPr id="23" name="Freeform 12"/>
          <p:cNvSpPr/>
          <p:nvPr/>
        </p:nvSpPr>
        <p:spPr bwMode="auto">
          <a:xfrm>
            <a:off x="152400" y="2828925"/>
            <a:ext cx="271463" cy="67866"/>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420291" y="2900363"/>
            <a:ext cx="46435" cy="60722"/>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97010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5143" y="3549649"/>
            <a:ext cx="5636993"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42482" y="699084"/>
            <a:ext cx="4628299"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35143" y="3974702"/>
            <a:ext cx="5636993"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105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5144" y="514350"/>
            <a:ext cx="5636993" cy="2286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835143" y="3257550"/>
            <a:ext cx="5636994"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64242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727066" y="647267"/>
            <a:ext cx="342989"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6129148" y="2114549"/>
            <a:ext cx="342989"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070056" y="514351"/>
            <a:ext cx="5230586" cy="20573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98676" y="2571749"/>
            <a:ext cx="4973346" cy="28575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835143" y="3257550"/>
            <a:ext cx="5636993"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23967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5144" y="2481436"/>
            <a:ext cx="5636992" cy="11016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835143" y="3583036"/>
            <a:ext cx="5636993"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47846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727066" y="647267"/>
            <a:ext cx="342989"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6129148" y="2114549"/>
            <a:ext cx="342989"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070056" y="514351"/>
            <a:ext cx="5230586" cy="20573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35144" y="2914650"/>
            <a:ext cx="5636993" cy="66675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35143" y="3581400"/>
            <a:ext cx="5636993" cy="762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90130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35144" y="514351"/>
            <a:ext cx="5636993" cy="2045494"/>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35143" y="2628900"/>
            <a:ext cx="5636994"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35143" y="3257550"/>
            <a:ext cx="5636994"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02872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426289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514350"/>
            <a:ext cx="996092" cy="38290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5143" y="514350"/>
            <a:ext cx="4512280" cy="382905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51545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0889" y="907071"/>
            <a:ext cx="2422860" cy="2735055"/>
          </a:xfrm>
        </p:spPr>
        <p:txBody>
          <a:bodyPr/>
          <a:lstStyle>
            <a:lvl1pPr>
              <a:defRPr>
                <a:solidFill>
                  <a:srgbClr val="D1A51D"/>
                </a:solidFill>
              </a:defRPr>
            </a:lvl1pPr>
          </a:lstStyle>
          <a:p>
            <a:r>
              <a:rPr lang="en-US" dirty="0"/>
              <a:t>Add Your Title</a:t>
            </a:r>
          </a:p>
        </p:txBody>
      </p:sp>
      <p:sp>
        <p:nvSpPr>
          <p:cNvPr id="4" name="Text Placeholder 3"/>
          <p:cNvSpPr>
            <a:spLocks noGrp="1"/>
          </p:cNvSpPr>
          <p:nvPr>
            <p:ph type="body" sz="quarter" idx="12" hasCustomPrompt="1"/>
          </p:nvPr>
        </p:nvSpPr>
        <p:spPr>
          <a:xfrm>
            <a:off x="2769394" y="4242844"/>
            <a:ext cx="1313260" cy="228294"/>
          </a:xfrm>
        </p:spPr>
        <p:txBody>
          <a:bodyPr>
            <a:normAutofit/>
          </a:bodyPr>
          <a:lstStyle>
            <a:lvl1pPr>
              <a:defRPr sz="1200">
                <a:solidFill>
                  <a:srgbClr val="D1A51D"/>
                </a:solidFill>
              </a:defRPr>
            </a:lvl1pPr>
          </a:lstStyle>
          <a:p>
            <a:pPr lvl="0"/>
            <a:r>
              <a:rPr lang="en-US" dirty="0"/>
              <a:t>Add Your Subtitle</a:t>
            </a:r>
          </a:p>
        </p:txBody>
      </p:sp>
    </p:spTree>
    <p:extLst>
      <p:ext uri="{BB962C8B-B14F-4D97-AF65-F5344CB8AC3E}">
        <p14:creationId xmlns:p14="http://schemas.microsoft.com/office/powerpoint/2010/main" val="1046603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59786" y="272942"/>
            <a:ext cx="6353469" cy="3365110"/>
          </a:xfrm>
        </p:spPr>
        <p:txBody>
          <a:bodyPr anchor="ctr"/>
          <a:lstStyle>
            <a:lvl1pPr marL="0" indent="0">
              <a:buFont typeface="Arial"/>
              <a:buNone/>
              <a:defRPr/>
            </a:lvl1pPr>
            <a:lvl2pPr marL="342900" indent="0">
              <a:buNone/>
              <a:defRPr/>
            </a:lvl2pPr>
            <a:lvl3pPr marL="685800" indent="0">
              <a:buFont typeface="Arial"/>
              <a:buNone/>
              <a:defRPr/>
            </a:lvl3pPr>
            <a:lvl4pPr marL="1028700" indent="0">
              <a:buFont typeface="Arial"/>
              <a:buNone/>
              <a:defRPr/>
            </a:lvl4pPr>
            <a:lvl5pPr marL="13716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260025" y="3790247"/>
            <a:ext cx="6353226" cy="742690"/>
          </a:xfrm>
        </p:spPr>
        <p:txBody>
          <a:bodyPr>
            <a:normAutofit/>
          </a:bodyPr>
          <a:lstStyle>
            <a:lvl1pPr>
              <a:defRPr sz="1050" baseline="0"/>
            </a:lvl1pPr>
          </a:lstStyle>
          <a:p>
            <a:pPr lvl="0"/>
            <a:r>
              <a:rPr lang="en-US" dirty="0"/>
              <a:t>Add Verse Here</a:t>
            </a:r>
          </a:p>
        </p:txBody>
      </p:sp>
    </p:spTree>
    <p:extLst>
      <p:ext uri="{BB962C8B-B14F-4D97-AF65-F5344CB8AC3E}">
        <p14:creationId xmlns:p14="http://schemas.microsoft.com/office/powerpoint/2010/main" val="23590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342901"/>
            <a:ext cx="5778500" cy="1485900"/>
          </a:xfrm>
        </p:spPr>
        <p:txBody>
          <a:bodyPr/>
          <a:lstStyle/>
          <a:p>
            <a:r>
              <a:rPr lang="en-US"/>
              <a:t>Click to edit Master title style</a:t>
            </a:r>
            <a:endParaRPr lang="en-US" dirty="0"/>
          </a:p>
        </p:txBody>
      </p:sp>
      <p:sp>
        <p:nvSpPr>
          <p:cNvPr id="3" name="Content Placeholder 2"/>
          <p:cNvSpPr>
            <a:spLocks noGrp="1"/>
          </p:cNvSpPr>
          <p:nvPr>
            <p:ph idx="1"/>
          </p:nvPr>
        </p:nvSpPr>
        <p:spPr>
          <a:xfrm>
            <a:off x="736600" y="2000250"/>
            <a:ext cx="5778500" cy="249961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08247" y="4581130"/>
            <a:ext cx="643105" cy="273844"/>
          </a:xfrm>
        </p:spPr>
        <p:txBody>
          <a:bodyPr/>
          <a:lstStyle/>
          <a:p>
            <a:fld id="{6BFECD78-3C8E-49F2-8FAB-59489D168ABB}" type="datetimeFigureOut">
              <a:rPr lang="en-US" smtClean="0"/>
              <a:t>12/10/2023</a:t>
            </a:fld>
            <a:endParaRPr lang="en-US"/>
          </a:p>
        </p:txBody>
      </p:sp>
      <p:sp>
        <p:nvSpPr>
          <p:cNvPr id="5" name="Footer Placeholder 4"/>
          <p:cNvSpPr>
            <a:spLocks noGrp="1"/>
          </p:cNvSpPr>
          <p:nvPr>
            <p:ph type="ftr" sz="quarter" idx="11"/>
          </p:nvPr>
        </p:nvSpPr>
        <p:spPr>
          <a:xfrm>
            <a:off x="1479486" y="4581130"/>
            <a:ext cx="3985888" cy="273844"/>
          </a:xfrm>
        </p:spPr>
        <p:txBody>
          <a:bodyPr/>
          <a:lstStyle/>
          <a:p>
            <a:endParaRPr lang="en-US" dirty="0"/>
          </a:p>
        </p:txBody>
      </p:sp>
      <p:sp>
        <p:nvSpPr>
          <p:cNvPr id="6" name="Slide Number Placeholder 5"/>
          <p:cNvSpPr>
            <a:spLocks noGrp="1"/>
          </p:cNvSpPr>
          <p:nvPr>
            <p:ph type="sldNum" sz="quarter" idx="12"/>
          </p:nvPr>
        </p:nvSpPr>
        <p:spPr>
          <a:xfrm>
            <a:off x="6194226" y="4581130"/>
            <a:ext cx="320875" cy="273844"/>
          </a:xfr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353899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769394" y="4242844"/>
            <a:ext cx="1313260" cy="228294"/>
          </a:xfrm>
        </p:spPr>
        <p:txBody>
          <a:bodyPr>
            <a:normAutofit/>
          </a:bodyPr>
          <a:lstStyle>
            <a:lvl1pPr>
              <a:defRPr sz="1200">
                <a:solidFill>
                  <a:srgbClr val="D1A51D"/>
                </a:solidFill>
              </a:defRPr>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67974" y="280367"/>
            <a:ext cx="4762715" cy="450118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1867974" y="280367"/>
            <a:ext cx="4762715" cy="450118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04118" y="255630"/>
            <a:ext cx="6452435" cy="4271476"/>
          </a:xfrm>
        </p:spPr>
        <p:txBody>
          <a:bodyPr anchor="ctr"/>
          <a:lstStyle>
            <a:lvl1pPr marL="0" indent="0">
              <a:buFont typeface="Arial"/>
              <a:buNone/>
              <a:defRPr/>
            </a:lvl1pPr>
            <a:lvl2pPr marL="342900" indent="0">
              <a:buNone/>
              <a:defRPr/>
            </a:lvl2pPr>
            <a:lvl3pPr marL="685800" indent="0">
              <a:buFont typeface="Arial"/>
              <a:buNone/>
              <a:defRPr/>
            </a:lvl3pPr>
            <a:lvl4pPr marL="1028700" indent="0">
              <a:buFont typeface="Arial"/>
              <a:buNone/>
              <a:defRPr/>
            </a:lvl4pPr>
            <a:lvl5pPr marL="13716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0247" y="2000249"/>
            <a:ext cx="5024854" cy="1770053"/>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490248" y="3770303"/>
            <a:ext cx="5024852"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204988" y="4587053"/>
            <a:ext cx="310112" cy="273844"/>
          </a:xfr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15950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514351"/>
            <a:ext cx="5778500" cy="13144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6600" y="2000250"/>
            <a:ext cx="2804922" cy="2526506"/>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10178" y="2000250"/>
            <a:ext cx="2804922" cy="251011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FECD78-3C8E-49F2-8FAB-59489D168ABB}"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0344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97111" y="1993900"/>
            <a:ext cx="2592218"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5142" y="2501503"/>
            <a:ext cx="2754186" cy="1998944"/>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71282" y="2000250"/>
            <a:ext cx="2600855"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717950" y="2501503"/>
            <a:ext cx="2754186" cy="1998944"/>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FECD78-3C8E-49F2-8FAB-59489D168ABB}" type="datetimeFigureOut">
              <a:rPr lang="en-US" smtClean="0"/>
              <a:t>12/10/2023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53532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FECD78-3C8E-49F2-8FAB-59489D168ABB}" type="datetimeFigureOut">
              <a:rPr lang="en-US" smtClean="0"/>
              <a:t>12/10/2023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0236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12/10/2023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8144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5143" y="1200150"/>
            <a:ext cx="199690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2960665" y="514350"/>
            <a:ext cx="3511472" cy="382905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5143" y="2228850"/>
            <a:ext cx="1996901" cy="137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401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4250" y="1314449"/>
            <a:ext cx="3053009" cy="10287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4273122" y="685800"/>
            <a:ext cx="1846028" cy="3429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34250" y="2343149"/>
            <a:ext cx="3053009" cy="137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81375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1599010" cy="51435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342901"/>
            <a:ext cx="5778500" cy="1485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6600" y="2000250"/>
            <a:ext cx="5778500" cy="2517746"/>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9010" y="4587053"/>
            <a:ext cx="643105"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6BFECD78-3C8E-49F2-8FAB-59489D168ABB}" type="datetimeFigureOut">
              <a:rPr lang="en-US" smtClean="0"/>
              <a:t>12/10/2023</a:t>
            </a:fld>
            <a:endParaRPr lang="en-US"/>
          </a:p>
        </p:txBody>
      </p:sp>
      <p:sp>
        <p:nvSpPr>
          <p:cNvPr id="5" name="Footer Placeholder 4"/>
          <p:cNvSpPr>
            <a:spLocks noGrp="1"/>
          </p:cNvSpPr>
          <p:nvPr>
            <p:ph type="ftr" sz="quarter" idx="3"/>
          </p:nvPr>
        </p:nvSpPr>
        <p:spPr>
          <a:xfrm>
            <a:off x="1490248" y="4587053"/>
            <a:ext cx="3985888" cy="273844"/>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6204988" y="4587053"/>
            <a:ext cx="310112"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4641972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649" r:id="rId20"/>
    <p:sldLayoutId id="2147483654" r:id="rId21"/>
    <p:sldLayoutId id="2147483652" r:id="rId22"/>
    <p:sldLayoutId id="2147483656" r:id="rId23"/>
    <p:sldLayoutId id="2147483657" r:id="rId24"/>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2154" y="1201904"/>
            <a:ext cx="5823678" cy="1754326"/>
          </a:xfrm>
        </p:spPr>
        <p:txBody>
          <a:bodyPr wrap="square">
            <a:spAutoFit/>
          </a:bodyPr>
          <a:lstStyle/>
          <a:p>
            <a:r>
              <a:rPr lang="en-US" sz="5400" b="1" dirty="0">
                <a:solidFill>
                  <a:schemeClr val="tx1"/>
                </a:solidFill>
              </a:rPr>
              <a:t>Glad To Go To The House Of The Lord</a:t>
            </a:r>
          </a:p>
        </p:txBody>
      </p:sp>
      <p:sp>
        <p:nvSpPr>
          <p:cNvPr id="5" name="Text Placeholder 4"/>
          <p:cNvSpPr>
            <a:spLocks noGrp="1"/>
          </p:cNvSpPr>
          <p:nvPr>
            <p:ph type="body" sz="quarter" idx="12"/>
          </p:nvPr>
        </p:nvSpPr>
        <p:spPr>
          <a:xfrm>
            <a:off x="2072987" y="3249984"/>
            <a:ext cx="2847109" cy="584775"/>
          </a:xfrm>
        </p:spPr>
        <p:txBody>
          <a:bodyPr>
            <a:spAutoFit/>
          </a:bodyPr>
          <a:lstStyle/>
          <a:p>
            <a:pPr marL="0" indent="0" algn="ctr">
              <a:buNone/>
            </a:pPr>
            <a:r>
              <a:rPr lang="en-US" sz="3200" b="1" dirty="0">
                <a:solidFill>
                  <a:schemeClr val="tx1"/>
                </a:solidFill>
              </a:rPr>
              <a:t>Psalms 122:1</a:t>
            </a: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18042" y="989893"/>
            <a:ext cx="6144497" cy="2978251"/>
          </a:xfrm>
        </p:spPr>
        <p:txBody>
          <a:bodyPr wrap="square" anchor="t">
            <a:spAutoFit/>
          </a:bodyPr>
          <a:lstStyle/>
          <a:p>
            <a:pPr marL="342900" indent="-342900" algn="l">
              <a:buFont typeface="Arial" panose="020B0604020202020204" pitchFamily="34" charset="0"/>
              <a:buChar char="•"/>
            </a:pPr>
            <a:r>
              <a:rPr lang="en-US" sz="2800" dirty="0"/>
              <a:t>Our worship also needs to be from the heart – sincere and uncorrupted</a:t>
            </a:r>
          </a:p>
          <a:p>
            <a:pPr marL="342900" indent="-342900" algn="l">
              <a:buFont typeface="Arial" panose="020B0604020202020204" pitchFamily="34" charset="0"/>
              <a:buChar char="•"/>
            </a:pPr>
            <a:r>
              <a:rPr lang="en-US" sz="2800" b="1" dirty="0"/>
              <a:t>2 Corinthians 9:6-7;</a:t>
            </a:r>
            <a:br>
              <a:rPr lang="en-US" sz="2800" b="1" dirty="0"/>
            </a:br>
            <a:r>
              <a:rPr lang="en-US" sz="2800" b="1" dirty="0"/>
              <a:t>1 Corinthians 11:27-29;</a:t>
            </a:r>
            <a:br>
              <a:rPr lang="en-US" sz="2800" b="1" dirty="0"/>
            </a:br>
            <a:r>
              <a:rPr lang="en-US" sz="2800" b="1" dirty="0"/>
              <a:t>Ephesians 5:19</a:t>
            </a:r>
          </a:p>
          <a:p>
            <a:pPr marL="342900" indent="-342900" algn="l">
              <a:buFont typeface="Arial" panose="020B0604020202020204" pitchFamily="34" charset="0"/>
              <a:buChar char="•"/>
            </a:pPr>
            <a:r>
              <a:rPr lang="en-US" sz="2800" dirty="0"/>
              <a:t>How is my heart? </a:t>
            </a:r>
            <a:r>
              <a:rPr lang="en-US" sz="2800" b="1" dirty="0"/>
              <a:t>2 Corinthians 13:5 </a:t>
            </a:r>
          </a:p>
        </p:txBody>
      </p:sp>
      <p:sp>
        <p:nvSpPr>
          <p:cNvPr id="3" name="Text Placeholder 4">
            <a:extLst>
              <a:ext uri="{FF2B5EF4-FFF2-40B4-BE49-F238E27FC236}">
                <a16:creationId xmlns:a16="http://schemas.microsoft.com/office/drawing/2014/main" id="{94FA7C29-3578-CC4E-6064-3A0899DDF855}"/>
              </a:ext>
            </a:extLst>
          </p:cNvPr>
          <p:cNvSpPr txBox="1">
            <a:spLocks/>
          </p:cNvSpPr>
          <p:nvPr/>
        </p:nvSpPr>
        <p:spPr>
          <a:xfrm>
            <a:off x="705896" y="148384"/>
            <a:ext cx="6015205" cy="646331"/>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Is my heart right with God?</a:t>
            </a:r>
          </a:p>
        </p:txBody>
      </p:sp>
    </p:spTree>
    <p:extLst>
      <p:ext uri="{BB962C8B-B14F-4D97-AF65-F5344CB8AC3E}">
        <p14:creationId xmlns:p14="http://schemas.microsoft.com/office/powerpoint/2010/main" val="37400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37169" y="1070278"/>
            <a:ext cx="6353469" cy="3559436"/>
          </a:xfrm>
        </p:spPr>
        <p:txBody>
          <a:bodyPr wrap="square" anchor="t">
            <a:spAutoFit/>
          </a:bodyPr>
          <a:lstStyle/>
          <a:p>
            <a:pPr marL="342900" indent="-342900" algn="l">
              <a:buFont typeface="Arial" panose="020B0604020202020204" pitchFamily="34" charset="0"/>
              <a:buChar char="•"/>
            </a:pPr>
            <a:r>
              <a:rPr lang="en-US" sz="2800" dirty="0"/>
              <a:t>We need a pure heart in all we do</a:t>
            </a:r>
          </a:p>
          <a:p>
            <a:pPr marL="685800" lvl="1" indent="-342900">
              <a:buFont typeface="Arial" panose="020B0604020202020204" pitchFamily="34" charset="0"/>
              <a:buChar char="•"/>
            </a:pPr>
            <a:r>
              <a:rPr lang="en-US" sz="2800" b="1" dirty="0"/>
              <a:t>Matthew 5:8</a:t>
            </a:r>
          </a:p>
          <a:p>
            <a:pPr marL="342900" indent="-342900">
              <a:buFont typeface="Arial" panose="020B0604020202020204" pitchFamily="34" charset="0"/>
              <a:buChar char="•"/>
            </a:pPr>
            <a:r>
              <a:rPr lang="en-US" sz="2800" b="1" dirty="0"/>
              <a:t>Hebrews 10:22</a:t>
            </a:r>
            <a:r>
              <a:rPr lang="en-US" sz="2800" dirty="0"/>
              <a:t>, “let us draw near with a true heart in fulness of faith”</a:t>
            </a:r>
            <a:br>
              <a:rPr lang="en-US" sz="2800" dirty="0"/>
            </a:br>
            <a:r>
              <a:rPr lang="en-US" sz="2800" dirty="0"/>
              <a:t>Notice what this leads to (</a:t>
            </a:r>
            <a:r>
              <a:rPr lang="en-US" sz="2800" b="1" dirty="0"/>
              <a:t>verses 24-25</a:t>
            </a:r>
            <a:r>
              <a:rPr lang="en-US" sz="2800" dirty="0"/>
              <a:t>)</a:t>
            </a:r>
          </a:p>
          <a:p>
            <a:pPr marL="342900" indent="-342900" algn="l">
              <a:buFont typeface="Arial" panose="020B0604020202020204" pitchFamily="34" charset="0"/>
              <a:buChar char="•"/>
            </a:pPr>
            <a:r>
              <a:rPr lang="en-US" sz="2800" dirty="0"/>
              <a:t>If our heart is not right, worship will be a “weariness” (again see Malachi)</a:t>
            </a:r>
          </a:p>
        </p:txBody>
      </p:sp>
      <p:sp>
        <p:nvSpPr>
          <p:cNvPr id="6" name="Text Placeholder 4">
            <a:extLst>
              <a:ext uri="{FF2B5EF4-FFF2-40B4-BE49-F238E27FC236}">
                <a16:creationId xmlns:a16="http://schemas.microsoft.com/office/drawing/2014/main" id="{3573D182-90E5-C2C2-2E63-8C50E5D5CC80}"/>
              </a:ext>
            </a:extLst>
          </p:cNvPr>
          <p:cNvSpPr txBox="1">
            <a:spLocks/>
          </p:cNvSpPr>
          <p:nvPr/>
        </p:nvSpPr>
        <p:spPr>
          <a:xfrm>
            <a:off x="705896" y="148384"/>
            <a:ext cx="6015205" cy="646331"/>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Is my heart right with God?</a:t>
            </a:r>
          </a:p>
        </p:txBody>
      </p:sp>
    </p:spTree>
    <p:extLst>
      <p:ext uri="{BB962C8B-B14F-4D97-AF65-F5344CB8AC3E}">
        <p14:creationId xmlns:p14="http://schemas.microsoft.com/office/powerpoint/2010/main" val="239146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47704" y="1030085"/>
            <a:ext cx="6154545" cy="2547364"/>
          </a:xfrm>
        </p:spPr>
        <p:txBody>
          <a:bodyPr wrap="square" anchor="t">
            <a:spAutoFit/>
          </a:bodyPr>
          <a:lstStyle/>
          <a:p>
            <a:pPr marL="342900" indent="-342900" algn="l">
              <a:buFont typeface="Arial" panose="020B0604020202020204" pitchFamily="34" charset="0"/>
              <a:buChar char="•"/>
            </a:pPr>
            <a:r>
              <a:rPr lang="en-US" sz="2800" b="1" dirty="0"/>
              <a:t>Philippians 2:5 </a:t>
            </a:r>
            <a:r>
              <a:rPr lang="en-US" sz="2800" dirty="0"/>
              <a:t>– we need the mind of Christ (</a:t>
            </a:r>
            <a:r>
              <a:rPr lang="en-US" sz="2800" b="1" dirty="0"/>
              <a:t>cf. John 17:1-5 </a:t>
            </a:r>
            <a:r>
              <a:rPr lang="en-US" sz="2800" dirty="0"/>
              <a:t>– for His glory)</a:t>
            </a:r>
          </a:p>
          <a:p>
            <a:pPr marL="342900" indent="-342900">
              <a:buFont typeface="Arial" panose="020B0604020202020204" pitchFamily="34" charset="0"/>
              <a:buChar char="•"/>
            </a:pPr>
            <a:r>
              <a:rPr lang="en-US" sz="2800" b="1" dirty="0"/>
              <a:t>Romans 8:6, “</a:t>
            </a:r>
            <a:r>
              <a:rPr lang="en-US" sz="2800" dirty="0"/>
              <a:t>life and peace”</a:t>
            </a:r>
          </a:p>
          <a:p>
            <a:pPr marL="342900" indent="-342900" algn="l">
              <a:buFont typeface="Arial" panose="020B0604020202020204" pitchFamily="34" charset="0"/>
              <a:buChar char="•"/>
            </a:pPr>
            <a:r>
              <a:rPr lang="en-US" sz="2800" b="1" dirty="0"/>
              <a:t>Colossians 3:1-2, Matthew 6:19-21 </a:t>
            </a:r>
            <a:r>
              <a:rPr lang="en-US" sz="2800" dirty="0"/>
              <a:t>– where is your treasure?</a:t>
            </a:r>
          </a:p>
        </p:txBody>
      </p:sp>
      <p:sp>
        <p:nvSpPr>
          <p:cNvPr id="3" name="Text Placeholder 4">
            <a:extLst>
              <a:ext uri="{FF2B5EF4-FFF2-40B4-BE49-F238E27FC236}">
                <a16:creationId xmlns:a16="http://schemas.microsoft.com/office/drawing/2014/main" id="{E77A4E13-950C-F8DF-5A94-604E3B58E6BF}"/>
              </a:ext>
            </a:extLst>
          </p:cNvPr>
          <p:cNvSpPr txBox="1">
            <a:spLocks/>
          </p:cNvSpPr>
          <p:nvPr/>
        </p:nvSpPr>
        <p:spPr>
          <a:xfrm>
            <a:off x="705896" y="148384"/>
            <a:ext cx="6015205" cy="646331"/>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Am I spiritually minded?</a:t>
            </a:r>
          </a:p>
        </p:txBody>
      </p:sp>
    </p:spTree>
    <p:extLst>
      <p:ext uri="{BB962C8B-B14F-4D97-AF65-F5344CB8AC3E}">
        <p14:creationId xmlns:p14="http://schemas.microsoft.com/office/powerpoint/2010/main" val="196295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37170" y="989887"/>
            <a:ext cx="6353469" cy="3416320"/>
          </a:xfrm>
        </p:spPr>
        <p:txBody>
          <a:bodyPr anchor="t">
            <a:spAutoFit/>
          </a:bodyPr>
          <a:lstStyle/>
          <a:p>
            <a:pPr marL="342900" indent="-342900" algn="l">
              <a:spcBef>
                <a:spcPts val="0"/>
              </a:spcBef>
              <a:spcAft>
                <a:spcPts val="0"/>
              </a:spcAft>
              <a:buFont typeface="Arial" panose="020B0604020202020204" pitchFamily="34" charset="0"/>
              <a:buChar char="•"/>
            </a:pPr>
            <a:r>
              <a:rPr lang="en-US" sz="2700" dirty="0"/>
              <a:t>The one spiritually minded is interested in all things spiritual. He wants to know more – </a:t>
            </a:r>
            <a:r>
              <a:rPr lang="en-US" sz="2700" b="1" dirty="0"/>
              <a:t>1 Peter 2:1-2.</a:t>
            </a:r>
          </a:p>
          <a:p>
            <a:pPr marL="342900" indent="-342900" algn="l">
              <a:spcBef>
                <a:spcPts val="0"/>
              </a:spcBef>
              <a:spcAft>
                <a:spcPts val="0"/>
              </a:spcAft>
              <a:buFont typeface="Arial" panose="020B0604020202020204" pitchFamily="34" charset="0"/>
              <a:buChar char="•"/>
            </a:pPr>
            <a:r>
              <a:rPr lang="en-US" sz="2700" dirty="0"/>
              <a:t>In time he craves the meat of the word – </a:t>
            </a:r>
            <a:r>
              <a:rPr lang="en-US" sz="2700" b="1" dirty="0"/>
              <a:t>Hebrews 5:12-14.</a:t>
            </a:r>
            <a:r>
              <a:rPr lang="en-US" sz="2700" dirty="0"/>
              <a:t> He appreciates what God has done.</a:t>
            </a:r>
          </a:p>
          <a:p>
            <a:pPr marL="342900" indent="-342900" algn="l">
              <a:spcBef>
                <a:spcPts val="0"/>
              </a:spcBef>
              <a:spcAft>
                <a:spcPts val="0"/>
              </a:spcAft>
              <a:buFont typeface="Arial" panose="020B0604020202020204" pitchFamily="34" charset="0"/>
              <a:buChar char="•"/>
            </a:pPr>
            <a:r>
              <a:rPr lang="en-US" sz="2700" dirty="0"/>
              <a:t>The carnal and babe will not comprehend God’s word! It will be weariness to him.</a:t>
            </a:r>
          </a:p>
        </p:txBody>
      </p:sp>
      <p:sp>
        <p:nvSpPr>
          <p:cNvPr id="6" name="Text Placeholder 4">
            <a:extLst>
              <a:ext uri="{FF2B5EF4-FFF2-40B4-BE49-F238E27FC236}">
                <a16:creationId xmlns:a16="http://schemas.microsoft.com/office/drawing/2014/main" id="{BE799656-F143-8047-0B2F-ED4C9482D522}"/>
              </a:ext>
            </a:extLst>
          </p:cNvPr>
          <p:cNvSpPr txBox="1">
            <a:spLocks/>
          </p:cNvSpPr>
          <p:nvPr/>
        </p:nvSpPr>
        <p:spPr>
          <a:xfrm>
            <a:off x="705896" y="148384"/>
            <a:ext cx="6015205" cy="646331"/>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Am I spiritually minded?</a:t>
            </a:r>
          </a:p>
        </p:txBody>
      </p:sp>
    </p:spTree>
    <p:extLst>
      <p:ext uri="{BB962C8B-B14F-4D97-AF65-F5344CB8AC3E}">
        <p14:creationId xmlns:p14="http://schemas.microsoft.com/office/powerpoint/2010/main" val="8566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18040" y="829121"/>
            <a:ext cx="6124400" cy="4270913"/>
          </a:xfrm>
        </p:spPr>
        <p:txBody>
          <a:bodyPr wrap="square" anchor="t">
            <a:spAutoFit/>
          </a:bodyPr>
          <a:lstStyle/>
          <a:p>
            <a:pPr marL="342900" indent="-342900" algn="l">
              <a:buFont typeface="Arial" panose="020B0604020202020204" pitchFamily="34" charset="0"/>
              <a:buChar char="•"/>
            </a:pPr>
            <a:r>
              <a:rPr lang="en-US" sz="2800" dirty="0"/>
              <a:t>One reason worship is weariness is because we fail to put much thought into it.</a:t>
            </a:r>
          </a:p>
          <a:p>
            <a:pPr marL="685800" lvl="1" indent="-342900">
              <a:buFont typeface="Arial" panose="020B0604020202020204" pitchFamily="34" charset="0"/>
              <a:buChar char="•"/>
            </a:pPr>
            <a:r>
              <a:rPr lang="en-US" sz="2800" dirty="0"/>
              <a:t>Our busyness hinders preparation. </a:t>
            </a:r>
          </a:p>
          <a:p>
            <a:pPr marL="342900" indent="-342900" algn="l">
              <a:buFont typeface="Arial" panose="020B0604020202020204" pitchFamily="34" charset="0"/>
              <a:buChar char="•"/>
            </a:pPr>
            <a:r>
              <a:rPr lang="en-US" sz="2800" b="1" dirty="0"/>
              <a:t>Psalms 122:1 – </a:t>
            </a:r>
            <a:r>
              <a:rPr lang="en-US" sz="2800" dirty="0"/>
              <a:t>the true Jew anticipated going to Jerusalem to worship. It required much preparation for both the journey and the presence.</a:t>
            </a:r>
          </a:p>
        </p:txBody>
      </p:sp>
      <p:sp>
        <p:nvSpPr>
          <p:cNvPr id="6" name="Text Placeholder 4">
            <a:extLst>
              <a:ext uri="{FF2B5EF4-FFF2-40B4-BE49-F238E27FC236}">
                <a16:creationId xmlns:a16="http://schemas.microsoft.com/office/drawing/2014/main" id="{36F6AA09-1769-9FE5-FE73-ED674AE47A5E}"/>
              </a:ext>
            </a:extLst>
          </p:cNvPr>
          <p:cNvSpPr txBox="1">
            <a:spLocks/>
          </p:cNvSpPr>
          <p:nvPr/>
        </p:nvSpPr>
        <p:spPr>
          <a:xfrm>
            <a:off x="705896" y="148384"/>
            <a:ext cx="6015205" cy="646331"/>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Have I prepared?</a:t>
            </a:r>
          </a:p>
        </p:txBody>
      </p:sp>
    </p:spTree>
    <p:extLst>
      <p:ext uri="{BB962C8B-B14F-4D97-AF65-F5344CB8AC3E}">
        <p14:creationId xmlns:p14="http://schemas.microsoft.com/office/powerpoint/2010/main" val="407955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37169" y="839167"/>
            <a:ext cx="6353469" cy="4270913"/>
          </a:xfrm>
        </p:spPr>
        <p:txBody>
          <a:bodyPr wrap="square" anchor="t">
            <a:spAutoFit/>
          </a:bodyPr>
          <a:lstStyle/>
          <a:p>
            <a:pPr marL="342900" indent="-342900" algn="l">
              <a:buFont typeface="Arial" panose="020B0604020202020204" pitchFamily="34" charset="0"/>
              <a:buChar char="•"/>
            </a:pPr>
            <a:r>
              <a:rPr lang="en-US" sz="2800" dirty="0"/>
              <a:t>The good soil (</a:t>
            </a:r>
            <a:r>
              <a:rPr lang="en-US" sz="2800" b="1" dirty="0"/>
              <a:t>Matthew 13:8, 23</a:t>
            </a:r>
            <a:r>
              <a:rPr lang="en-US" sz="2800" dirty="0"/>
              <a:t>), had to be prepared to receive the seed.</a:t>
            </a:r>
          </a:p>
          <a:p>
            <a:pPr marL="342900" indent="-342900" algn="l">
              <a:buFont typeface="Arial" panose="020B0604020202020204" pitchFamily="34" charset="0"/>
              <a:buChar char="•"/>
            </a:pPr>
            <a:r>
              <a:rPr lang="en-US" sz="2800" b="1" dirty="0"/>
              <a:t>Ezra 7:10 – </a:t>
            </a:r>
            <a:r>
              <a:rPr lang="en-US" sz="2800" dirty="0"/>
              <a:t>Ezra prepared his heart</a:t>
            </a:r>
          </a:p>
          <a:p>
            <a:pPr marL="342900" indent="-342900" algn="l">
              <a:buFont typeface="Arial" panose="020B0604020202020204" pitchFamily="34" charset="0"/>
              <a:buChar char="•"/>
            </a:pPr>
            <a:r>
              <a:rPr lang="en-US" sz="2800" dirty="0"/>
              <a:t>How much effort do we put into getting ready to worship? Prepare lessons, think through our participation, saving to contribute, our appearance, etc. Are we rushed? </a:t>
            </a:r>
            <a:br>
              <a:rPr lang="en-US" sz="2800" dirty="0"/>
            </a:br>
            <a:r>
              <a:rPr lang="en-US" sz="2800" dirty="0"/>
              <a:t>Am I living a pure and devoted life?</a:t>
            </a:r>
          </a:p>
        </p:txBody>
      </p:sp>
      <p:sp>
        <p:nvSpPr>
          <p:cNvPr id="6" name="Text Placeholder 4">
            <a:extLst>
              <a:ext uri="{FF2B5EF4-FFF2-40B4-BE49-F238E27FC236}">
                <a16:creationId xmlns:a16="http://schemas.microsoft.com/office/drawing/2014/main" id="{05583645-8A0D-F526-3822-1A074FDC825C}"/>
              </a:ext>
            </a:extLst>
          </p:cNvPr>
          <p:cNvSpPr txBox="1">
            <a:spLocks/>
          </p:cNvSpPr>
          <p:nvPr/>
        </p:nvSpPr>
        <p:spPr>
          <a:xfrm>
            <a:off x="705896" y="148384"/>
            <a:ext cx="6015205" cy="646331"/>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Have I prepared?</a:t>
            </a:r>
          </a:p>
        </p:txBody>
      </p:sp>
    </p:spTree>
    <p:extLst>
      <p:ext uri="{BB962C8B-B14F-4D97-AF65-F5344CB8AC3E}">
        <p14:creationId xmlns:p14="http://schemas.microsoft.com/office/powerpoint/2010/main" val="194002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37169" y="1261196"/>
            <a:ext cx="6353469" cy="3689728"/>
          </a:xfrm>
        </p:spPr>
        <p:txBody>
          <a:bodyPr wrap="square" anchor="t">
            <a:spAutoFit/>
          </a:bodyPr>
          <a:lstStyle/>
          <a:p>
            <a:pPr marL="342900" indent="-342900" algn="l">
              <a:buFont typeface="Arial" panose="020B0604020202020204" pitchFamily="34" charset="0"/>
              <a:buChar char="•"/>
            </a:pPr>
            <a:r>
              <a:rPr lang="en-US" sz="2800" dirty="0"/>
              <a:t>We need brotherly love –</a:t>
            </a:r>
            <a:br>
              <a:rPr lang="en-US" sz="2800" dirty="0"/>
            </a:br>
            <a:r>
              <a:rPr lang="en-US" sz="2800" b="1" dirty="0"/>
              <a:t>Romans 12:10, 1 Peter 3:8,</a:t>
            </a:r>
            <a:br>
              <a:rPr lang="en-US" sz="2800" b="1" dirty="0"/>
            </a:br>
            <a:r>
              <a:rPr lang="en-US" sz="2800" b="1" dirty="0"/>
              <a:t>2 Peter 1:5-9</a:t>
            </a:r>
            <a:br>
              <a:rPr lang="en-US" sz="2800" b="1" dirty="0"/>
            </a:br>
            <a:r>
              <a:rPr lang="en-US" sz="2800" b="1" dirty="0"/>
              <a:t>1 Thessalonians 4:9-10</a:t>
            </a:r>
            <a:r>
              <a:rPr lang="en-US" sz="2800" dirty="0"/>
              <a:t>,</a:t>
            </a:r>
            <a:r>
              <a:rPr lang="en-US" sz="2800" b="1" dirty="0"/>
              <a:t> </a:t>
            </a:r>
            <a:r>
              <a:rPr lang="en-US" sz="2800" dirty="0"/>
              <a:t>“abound more and more.”</a:t>
            </a:r>
          </a:p>
          <a:p>
            <a:pPr marL="342900" indent="-342900" algn="l">
              <a:buFont typeface="Arial" panose="020B0604020202020204" pitchFamily="34" charset="0"/>
              <a:buChar char="•"/>
            </a:pPr>
            <a:r>
              <a:rPr lang="en-US" sz="2800" dirty="0"/>
              <a:t>We need to be thinking about others as greater than ourselves, </a:t>
            </a:r>
            <a:br>
              <a:rPr lang="en-US" sz="2800" dirty="0"/>
            </a:br>
            <a:r>
              <a:rPr lang="en-US" sz="2800" b="1" dirty="0"/>
              <a:t>Philippians 2:1-5, Romans 15:1-3</a:t>
            </a:r>
          </a:p>
        </p:txBody>
      </p:sp>
      <p:sp>
        <p:nvSpPr>
          <p:cNvPr id="6" name="Text Placeholder 4">
            <a:extLst>
              <a:ext uri="{FF2B5EF4-FFF2-40B4-BE49-F238E27FC236}">
                <a16:creationId xmlns:a16="http://schemas.microsoft.com/office/drawing/2014/main" id="{7F565C9F-302C-A7AC-ED63-F9F133798056}"/>
              </a:ext>
            </a:extLst>
          </p:cNvPr>
          <p:cNvSpPr txBox="1">
            <a:spLocks/>
          </p:cNvSpPr>
          <p:nvPr/>
        </p:nvSpPr>
        <p:spPr>
          <a:xfrm>
            <a:off x="746088" y="32153"/>
            <a:ext cx="6015205" cy="1200329"/>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What is my attitude toward my brethren?</a:t>
            </a:r>
          </a:p>
        </p:txBody>
      </p:sp>
    </p:spTree>
    <p:extLst>
      <p:ext uri="{BB962C8B-B14F-4D97-AF65-F5344CB8AC3E}">
        <p14:creationId xmlns:p14="http://schemas.microsoft.com/office/powerpoint/2010/main" val="79498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37169" y="1261196"/>
            <a:ext cx="6353469" cy="3485570"/>
          </a:xfrm>
        </p:spPr>
        <p:txBody>
          <a:bodyPr anchor="t">
            <a:spAutoFit/>
          </a:bodyPr>
          <a:lstStyle/>
          <a:p>
            <a:pPr marL="342900" indent="-342900" algn="l">
              <a:spcBef>
                <a:spcPts val="0"/>
              </a:spcBef>
              <a:spcAft>
                <a:spcPts val="0"/>
              </a:spcAft>
              <a:buFont typeface="Arial" panose="020B0604020202020204" pitchFamily="34" charset="0"/>
              <a:buChar char="•"/>
            </a:pPr>
            <a:r>
              <a:rPr lang="en-US" sz="2450" dirty="0"/>
              <a:t>Do I prefer being with my brethren?</a:t>
            </a:r>
          </a:p>
          <a:p>
            <a:pPr marL="685800" lvl="1" indent="-342900">
              <a:spcBef>
                <a:spcPts val="0"/>
              </a:spcBef>
              <a:spcAft>
                <a:spcPts val="0"/>
              </a:spcAft>
              <a:buFont typeface="Arial" panose="020B0604020202020204" pitchFamily="34" charset="0"/>
              <a:buChar char="•"/>
            </a:pPr>
            <a:r>
              <a:rPr lang="en-US" sz="2450" dirty="0"/>
              <a:t>How do I treat them?</a:t>
            </a:r>
          </a:p>
          <a:p>
            <a:pPr marL="685800" lvl="1" indent="-342900">
              <a:spcBef>
                <a:spcPts val="0"/>
              </a:spcBef>
              <a:spcAft>
                <a:spcPts val="0"/>
              </a:spcAft>
              <a:buFont typeface="Arial" panose="020B0604020202020204" pitchFamily="34" charset="0"/>
              <a:buChar char="•"/>
            </a:pPr>
            <a:r>
              <a:rPr lang="en-US" sz="2450" dirty="0"/>
              <a:t>What is our relationship with one another? </a:t>
            </a:r>
          </a:p>
          <a:p>
            <a:pPr marL="342900" indent="-342900" algn="l">
              <a:spcBef>
                <a:spcPts val="0"/>
              </a:spcBef>
              <a:spcAft>
                <a:spcPts val="0"/>
              </a:spcAft>
              <a:buFont typeface="Arial" panose="020B0604020202020204" pitchFamily="34" charset="0"/>
              <a:buChar char="•"/>
            </a:pPr>
            <a:r>
              <a:rPr lang="en-US" sz="2450" dirty="0"/>
              <a:t>Am I willing to forgive? </a:t>
            </a:r>
            <a:br>
              <a:rPr lang="en-US" sz="2450" dirty="0"/>
            </a:br>
            <a:r>
              <a:rPr lang="en-US" sz="2450" b="1" dirty="0"/>
              <a:t>cf. Matthew 5:23-24</a:t>
            </a:r>
          </a:p>
          <a:p>
            <a:pPr marL="342900" indent="-342900" algn="l">
              <a:spcBef>
                <a:spcPts val="0"/>
              </a:spcBef>
              <a:spcAft>
                <a:spcPts val="0"/>
              </a:spcAft>
              <a:buFont typeface="Arial" panose="020B0604020202020204" pitchFamily="34" charset="0"/>
              <a:buChar char="•"/>
            </a:pPr>
            <a:r>
              <a:rPr lang="en-US" sz="2450" dirty="0"/>
              <a:t>Am I making relationships difficult? </a:t>
            </a:r>
          </a:p>
          <a:p>
            <a:pPr marL="342900" indent="-342900" algn="l">
              <a:spcBef>
                <a:spcPts val="0"/>
              </a:spcBef>
              <a:spcAft>
                <a:spcPts val="0"/>
              </a:spcAft>
              <a:buFont typeface="Arial" panose="020B0604020202020204" pitchFamily="34" charset="0"/>
              <a:buChar char="•"/>
            </a:pPr>
            <a:r>
              <a:rPr lang="en-US" sz="2450" dirty="0"/>
              <a:t>When we think about each other as we assemble, it makes the environment pleasant and pleasing to God.</a:t>
            </a:r>
          </a:p>
        </p:txBody>
      </p:sp>
      <p:sp>
        <p:nvSpPr>
          <p:cNvPr id="6" name="Text Placeholder 4">
            <a:extLst>
              <a:ext uri="{FF2B5EF4-FFF2-40B4-BE49-F238E27FC236}">
                <a16:creationId xmlns:a16="http://schemas.microsoft.com/office/drawing/2014/main" id="{615185E6-8E93-E35E-91CF-FCEF5B597500}"/>
              </a:ext>
            </a:extLst>
          </p:cNvPr>
          <p:cNvSpPr txBox="1">
            <a:spLocks/>
          </p:cNvSpPr>
          <p:nvPr/>
        </p:nvSpPr>
        <p:spPr>
          <a:xfrm>
            <a:off x="746088" y="32153"/>
            <a:ext cx="6015205" cy="1200329"/>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What is my attitude toward my brethren?</a:t>
            </a:r>
          </a:p>
        </p:txBody>
      </p:sp>
    </p:spTree>
    <p:extLst>
      <p:ext uri="{BB962C8B-B14F-4D97-AF65-F5344CB8AC3E}">
        <p14:creationId xmlns:p14="http://schemas.microsoft.com/office/powerpoint/2010/main" val="346001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15742" y="1261196"/>
            <a:ext cx="6397037" cy="3559436"/>
          </a:xfrm>
        </p:spPr>
        <p:txBody>
          <a:bodyPr wrap="square" anchor="t">
            <a:spAutoFit/>
          </a:bodyPr>
          <a:lstStyle/>
          <a:p>
            <a:pPr marL="342900" indent="-342900" algn="l">
              <a:buFont typeface="Arial" panose="020B0604020202020204" pitchFamily="34" charset="0"/>
              <a:buChar char="•"/>
            </a:pPr>
            <a:r>
              <a:rPr lang="en-US" sz="2800" dirty="0"/>
              <a:t>Is this the main reason we are here?</a:t>
            </a:r>
          </a:p>
          <a:p>
            <a:pPr marL="342900" indent="-342900" algn="l">
              <a:buFont typeface="Arial" panose="020B0604020202020204" pitchFamily="34" charset="0"/>
              <a:buChar char="•"/>
            </a:pPr>
            <a:r>
              <a:rPr lang="en-US" sz="2800" dirty="0"/>
              <a:t>If that desire is not foremost in our minds, assembling will be a weariness. </a:t>
            </a:r>
          </a:p>
          <a:p>
            <a:pPr marL="342900" indent="-342900" algn="l">
              <a:buFont typeface="Arial" panose="020B0604020202020204" pitchFamily="34" charset="0"/>
              <a:buChar char="•"/>
            </a:pPr>
            <a:r>
              <a:rPr lang="en-US" sz="2800" dirty="0"/>
              <a:t>Others see assembling as part of a checklist to earn our salvation.</a:t>
            </a:r>
          </a:p>
          <a:p>
            <a:pPr marL="685800" lvl="1" indent="-342900">
              <a:buFont typeface="Arial" panose="020B0604020202020204" pitchFamily="34" charset="0"/>
              <a:buChar char="•"/>
            </a:pPr>
            <a:r>
              <a:rPr lang="en-US" sz="2800" dirty="0"/>
              <a:t>That was Israel’s problem in Malachi’s day</a:t>
            </a:r>
          </a:p>
        </p:txBody>
      </p:sp>
      <p:sp>
        <p:nvSpPr>
          <p:cNvPr id="3" name="Text Placeholder 4">
            <a:extLst>
              <a:ext uri="{FF2B5EF4-FFF2-40B4-BE49-F238E27FC236}">
                <a16:creationId xmlns:a16="http://schemas.microsoft.com/office/drawing/2014/main" id="{4F11C6FC-91B2-C437-D5A9-01514B6435D7}"/>
              </a:ext>
            </a:extLst>
          </p:cNvPr>
          <p:cNvSpPr txBox="1">
            <a:spLocks/>
          </p:cNvSpPr>
          <p:nvPr/>
        </p:nvSpPr>
        <p:spPr>
          <a:xfrm>
            <a:off x="746088" y="32153"/>
            <a:ext cx="6015205" cy="1200329"/>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Do I really want to go to heaven?</a:t>
            </a:r>
          </a:p>
        </p:txBody>
      </p:sp>
    </p:spTree>
    <p:extLst>
      <p:ext uri="{BB962C8B-B14F-4D97-AF65-F5344CB8AC3E}">
        <p14:creationId xmlns:p14="http://schemas.microsoft.com/office/powerpoint/2010/main" val="64458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5980" y="1261196"/>
            <a:ext cx="6355080" cy="3693319"/>
          </a:xfrm>
        </p:spPr>
        <p:txBody>
          <a:bodyPr anchor="t">
            <a:spAutoFit/>
          </a:bodyPr>
          <a:lstStyle/>
          <a:p>
            <a:pPr marL="342900" indent="-342900" algn="l">
              <a:spcBef>
                <a:spcPts val="0"/>
              </a:spcBef>
              <a:spcAft>
                <a:spcPts val="0"/>
              </a:spcAft>
              <a:buFont typeface="Arial" panose="020B0604020202020204" pitchFamily="34" charset="0"/>
              <a:buChar char="•"/>
            </a:pPr>
            <a:r>
              <a:rPr lang="en-US" sz="2600" dirty="0"/>
              <a:t>Old Testament examples of loyalty to God show desire beyond this life.</a:t>
            </a:r>
          </a:p>
          <a:p>
            <a:pPr marL="342900" indent="-342900" algn="l">
              <a:spcBef>
                <a:spcPts val="0"/>
              </a:spcBef>
              <a:spcAft>
                <a:spcPts val="0"/>
              </a:spcAft>
              <a:buFont typeface="Arial" panose="020B0604020202020204" pitchFamily="34" charset="0"/>
              <a:buChar char="•"/>
            </a:pPr>
            <a:r>
              <a:rPr lang="en-US" sz="2600" b="1" dirty="0"/>
              <a:t>Hebrews 11:8-10 – </a:t>
            </a:r>
            <a:r>
              <a:rPr lang="en-US" sz="2600" dirty="0"/>
              <a:t>Abraham left his home because God told him to.</a:t>
            </a:r>
          </a:p>
          <a:p>
            <a:pPr marL="342900" indent="-342900" algn="l">
              <a:spcBef>
                <a:spcPts val="0"/>
              </a:spcBef>
              <a:spcAft>
                <a:spcPts val="0"/>
              </a:spcAft>
              <a:buFont typeface="Arial" panose="020B0604020202020204" pitchFamily="34" charset="0"/>
              <a:buChar char="•"/>
            </a:pPr>
            <a:r>
              <a:rPr lang="en-US" sz="2600" b="1" dirty="0"/>
              <a:t>Hebrews 11:24-26 </a:t>
            </a:r>
            <a:r>
              <a:rPr lang="en-US" sz="2600" dirty="0"/>
              <a:t>– Moses walked away from prestige in Pharaoh’s household because “he looked unto the recompense of reward”</a:t>
            </a:r>
          </a:p>
          <a:p>
            <a:pPr marL="342900" indent="-342900" algn="l">
              <a:spcBef>
                <a:spcPts val="0"/>
              </a:spcBef>
              <a:spcAft>
                <a:spcPts val="0"/>
              </a:spcAft>
              <a:buFont typeface="Arial" panose="020B0604020202020204" pitchFamily="34" charset="0"/>
              <a:buChar char="•"/>
            </a:pPr>
            <a:r>
              <a:rPr lang="en-US" sz="2600" b="1" dirty="0"/>
              <a:t>Hebrews 11:13-16 </a:t>
            </a:r>
            <a:r>
              <a:rPr lang="en-US" sz="2600" dirty="0"/>
              <a:t>– summarizes this faith</a:t>
            </a:r>
          </a:p>
        </p:txBody>
      </p:sp>
      <p:sp>
        <p:nvSpPr>
          <p:cNvPr id="6" name="Text Placeholder 4">
            <a:extLst>
              <a:ext uri="{FF2B5EF4-FFF2-40B4-BE49-F238E27FC236}">
                <a16:creationId xmlns:a16="http://schemas.microsoft.com/office/drawing/2014/main" id="{6C7F1B5C-C9BF-0454-38BB-703B1F1B2B7C}"/>
              </a:ext>
            </a:extLst>
          </p:cNvPr>
          <p:cNvSpPr txBox="1">
            <a:spLocks/>
          </p:cNvSpPr>
          <p:nvPr/>
        </p:nvSpPr>
        <p:spPr>
          <a:xfrm>
            <a:off x="746088" y="32153"/>
            <a:ext cx="6015205" cy="1200329"/>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Do I really want to go to heaven?</a:t>
            </a:r>
          </a:p>
        </p:txBody>
      </p:sp>
    </p:spTree>
    <p:extLst>
      <p:ext uri="{BB962C8B-B14F-4D97-AF65-F5344CB8AC3E}">
        <p14:creationId xmlns:p14="http://schemas.microsoft.com/office/powerpoint/2010/main" val="166177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48750" y="995494"/>
            <a:ext cx="6017435" cy="3539430"/>
          </a:xfrm>
        </p:spPr>
        <p:txBody>
          <a:bodyPr wrap="square" anchor="t">
            <a:spAutoFit/>
          </a:bodyPr>
          <a:lstStyle/>
          <a:p>
            <a:pPr marL="342900" indent="-342900" algn="l">
              <a:spcBef>
                <a:spcPts val="0"/>
              </a:spcBef>
              <a:spcAft>
                <a:spcPts val="0"/>
              </a:spcAft>
              <a:buFont typeface="Arial" panose="020B0604020202020204" pitchFamily="34" charset="0"/>
              <a:buChar char="•"/>
            </a:pPr>
            <a:r>
              <a:rPr lang="en-US" sz="2800" dirty="0"/>
              <a:t>A psalm of David</a:t>
            </a:r>
          </a:p>
          <a:p>
            <a:pPr marL="342900" indent="-342900" algn="l">
              <a:spcBef>
                <a:spcPts val="0"/>
              </a:spcBef>
              <a:spcAft>
                <a:spcPts val="0"/>
              </a:spcAft>
              <a:buFont typeface="Arial" panose="020B0604020202020204" pitchFamily="34" charset="0"/>
              <a:buChar char="•"/>
            </a:pPr>
            <a:r>
              <a:rPr lang="en-US" sz="2800" dirty="0"/>
              <a:t>A psalm of ascents</a:t>
            </a:r>
          </a:p>
          <a:p>
            <a:pPr marL="342900" indent="-342900" algn="l">
              <a:spcBef>
                <a:spcPts val="0"/>
              </a:spcBef>
              <a:spcAft>
                <a:spcPts val="0"/>
              </a:spcAft>
              <a:buFont typeface="Arial" panose="020B0604020202020204" pitchFamily="34" charset="0"/>
              <a:buChar char="•"/>
            </a:pPr>
            <a:r>
              <a:rPr lang="en-US" sz="2800" dirty="0"/>
              <a:t>Psalms 122 was sung in anticipation of entering the temple to worship God.</a:t>
            </a:r>
          </a:p>
          <a:p>
            <a:pPr marL="342900" indent="-342900">
              <a:spcBef>
                <a:spcPts val="0"/>
              </a:spcBef>
              <a:spcAft>
                <a:spcPts val="0"/>
              </a:spcAft>
              <a:buFont typeface="Arial" panose="020B0604020202020204" pitchFamily="34" charset="0"/>
              <a:buChar char="•"/>
            </a:pPr>
            <a:r>
              <a:rPr lang="en-US" sz="2800" dirty="0"/>
              <a:t>Focus on </a:t>
            </a:r>
            <a:r>
              <a:rPr lang="en-US" sz="2800" b="1" dirty="0"/>
              <a:t>verse 1 </a:t>
            </a:r>
            <a:r>
              <a:rPr lang="en-US" sz="2800" dirty="0"/>
              <a:t>– </a:t>
            </a:r>
            <a:r>
              <a:rPr lang="en-US" sz="2800" i="1" dirty="0"/>
              <a:t>“I was glad when they said unto me, let us go unto the house of Jehovah.”</a:t>
            </a:r>
          </a:p>
        </p:txBody>
      </p:sp>
      <p:sp>
        <p:nvSpPr>
          <p:cNvPr id="5" name="Text Placeholder 4"/>
          <p:cNvSpPr>
            <a:spLocks noGrp="1"/>
          </p:cNvSpPr>
          <p:nvPr>
            <p:ph type="body" sz="quarter" idx="14"/>
          </p:nvPr>
        </p:nvSpPr>
        <p:spPr>
          <a:xfrm>
            <a:off x="685800" y="182880"/>
            <a:ext cx="2669016" cy="646331"/>
          </a:xfrm>
        </p:spPr>
        <p:txBody>
          <a:bodyPr wrap="square">
            <a:spAutoFit/>
          </a:bodyPr>
          <a:lstStyle/>
          <a:p>
            <a:pPr marL="0" indent="0">
              <a:buNone/>
            </a:pPr>
            <a:r>
              <a:rPr lang="en-US" sz="3600" b="1" dirty="0"/>
              <a:t>Psalms 122</a:t>
            </a:r>
          </a:p>
        </p:txBody>
      </p:sp>
    </p:spTree>
    <p:extLst>
      <p:ext uri="{BB962C8B-B14F-4D97-AF65-F5344CB8AC3E}">
        <p14:creationId xmlns:p14="http://schemas.microsoft.com/office/powerpoint/2010/main" val="387725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2514" y="1261196"/>
            <a:ext cx="6291521" cy="2547364"/>
          </a:xfrm>
        </p:spPr>
        <p:txBody>
          <a:bodyPr wrap="square" anchor="t">
            <a:spAutoFit/>
          </a:bodyPr>
          <a:lstStyle/>
          <a:p>
            <a:pPr marL="342900" indent="-342900">
              <a:buFont typeface="Arial" panose="020B0604020202020204" pitchFamily="34" charset="0"/>
              <a:buChar char="•"/>
            </a:pPr>
            <a:r>
              <a:rPr lang="en-US" sz="2800" b="1" dirty="0"/>
              <a:t>1 Peter 1:3-4</a:t>
            </a:r>
            <a:r>
              <a:rPr lang="en-US" sz="2800" dirty="0"/>
              <a:t> – “reserved in heaven for you”</a:t>
            </a:r>
          </a:p>
          <a:p>
            <a:pPr marL="342900" indent="-342900" algn="l">
              <a:buFont typeface="Arial" panose="020B0604020202020204" pitchFamily="34" charset="0"/>
              <a:buChar char="•"/>
            </a:pPr>
            <a:r>
              <a:rPr lang="en-US" sz="2800" b="1" dirty="0"/>
              <a:t>2 Timothy 4:6-8 </a:t>
            </a:r>
            <a:r>
              <a:rPr lang="en-US" sz="2800" dirty="0"/>
              <a:t>– Paul was ready</a:t>
            </a:r>
          </a:p>
          <a:p>
            <a:pPr marL="342900" indent="-342900" algn="l">
              <a:buFont typeface="Arial" panose="020B0604020202020204" pitchFamily="34" charset="0"/>
              <a:buChar char="•"/>
            </a:pPr>
            <a:r>
              <a:rPr lang="en-US" sz="2800" b="1" dirty="0"/>
              <a:t>Philippians 3:20-21 </a:t>
            </a:r>
            <a:r>
              <a:rPr lang="en-US" sz="2800" dirty="0"/>
              <a:t>– we must also be ready</a:t>
            </a:r>
          </a:p>
        </p:txBody>
      </p:sp>
      <p:sp>
        <p:nvSpPr>
          <p:cNvPr id="6" name="Text Placeholder 4">
            <a:extLst>
              <a:ext uri="{FF2B5EF4-FFF2-40B4-BE49-F238E27FC236}">
                <a16:creationId xmlns:a16="http://schemas.microsoft.com/office/drawing/2014/main" id="{06744830-00D1-CFFD-847B-4B7B192C6B5B}"/>
              </a:ext>
            </a:extLst>
          </p:cNvPr>
          <p:cNvSpPr txBox="1">
            <a:spLocks/>
          </p:cNvSpPr>
          <p:nvPr/>
        </p:nvSpPr>
        <p:spPr>
          <a:xfrm>
            <a:off x="746088" y="32153"/>
            <a:ext cx="6015205" cy="1200329"/>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Do I really want to go to heaven?</a:t>
            </a:r>
          </a:p>
        </p:txBody>
      </p:sp>
    </p:spTree>
    <p:extLst>
      <p:ext uri="{BB962C8B-B14F-4D97-AF65-F5344CB8AC3E}">
        <p14:creationId xmlns:p14="http://schemas.microsoft.com/office/powerpoint/2010/main" val="40497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5939" y="1261196"/>
            <a:ext cx="6355080" cy="3762568"/>
          </a:xfrm>
        </p:spPr>
        <p:txBody>
          <a:bodyPr anchor="t">
            <a:spAutoFit/>
          </a:bodyPr>
          <a:lstStyle/>
          <a:p>
            <a:pPr marL="342900" indent="-342900" algn="l">
              <a:spcBef>
                <a:spcPts val="0"/>
              </a:spcBef>
              <a:spcAft>
                <a:spcPts val="0"/>
              </a:spcAft>
              <a:buFont typeface="Arial" panose="020B0604020202020204" pitchFamily="34" charset="0"/>
              <a:buChar char="•"/>
            </a:pPr>
            <a:r>
              <a:rPr lang="en-US" sz="2650" dirty="0"/>
              <a:t>What does this have to do with assembling?</a:t>
            </a:r>
          </a:p>
          <a:p>
            <a:pPr marL="342900" indent="-342900" algn="l">
              <a:spcBef>
                <a:spcPts val="0"/>
              </a:spcBef>
              <a:spcAft>
                <a:spcPts val="0"/>
              </a:spcAft>
              <a:buFont typeface="Arial" panose="020B0604020202020204" pitchFamily="34" charset="0"/>
              <a:buChar char="•"/>
            </a:pPr>
            <a:r>
              <a:rPr lang="en-US" sz="2650" dirty="0"/>
              <a:t>In a way, assembling is a foretaste of heaven. When we get there, we will always be with the Lord, worshipping and serving Him day and night.</a:t>
            </a:r>
            <a:br>
              <a:rPr lang="en-US" sz="2650" dirty="0"/>
            </a:br>
            <a:r>
              <a:rPr lang="en-US" sz="2650" b="1" dirty="0"/>
              <a:t>Revelation 4; 11:16</a:t>
            </a:r>
          </a:p>
          <a:p>
            <a:pPr marL="342900" indent="-342900" algn="l">
              <a:spcBef>
                <a:spcPts val="0"/>
              </a:spcBef>
              <a:spcAft>
                <a:spcPts val="0"/>
              </a:spcAft>
              <a:buFont typeface="Arial" panose="020B0604020202020204" pitchFamily="34" charset="0"/>
              <a:buChar char="•"/>
            </a:pPr>
            <a:r>
              <a:rPr lang="en-US" sz="2650" dirty="0"/>
              <a:t>Assembling helps us prepare for that, when our heart is right with God.</a:t>
            </a:r>
          </a:p>
        </p:txBody>
      </p:sp>
      <p:sp>
        <p:nvSpPr>
          <p:cNvPr id="7" name="Text Placeholder 4">
            <a:extLst>
              <a:ext uri="{FF2B5EF4-FFF2-40B4-BE49-F238E27FC236}">
                <a16:creationId xmlns:a16="http://schemas.microsoft.com/office/drawing/2014/main" id="{0CA8BAFC-AED7-75F3-5A31-534979C84389}"/>
              </a:ext>
            </a:extLst>
          </p:cNvPr>
          <p:cNvSpPr txBox="1">
            <a:spLocks/>
          </p:cNvSpPr>
          <p:nvPr/>
        </p:nvSpPr>
        <p:spPr>
          <a:xfrm>
            <a:off x="746088" y="32153"/>
            <a:ext cx="6015205" cy="1200329"/>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Do I really want to go to heaven?</a:t>
            </a:r>
          </a:p>
        </p:txBody>
      </p:sp>
    </p:spTree>
    <p:extLst>
      <p:ext uri="{BB962C8B-B14F-4D97-AF65-F5344CB8AC3E}">
        <p14:creationId xmlns:p14="http://schemas.microsoft.com/office/powerpoint/2010/main" val="124421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01327" y="830750"/>
            <a:ext cx="134022" cy="332435"/>
          </a:xfrm>
          <a:prstGeom prst="rect">
            <a:avLst/>
          </a:prstGeom>
          <a:noFill/>
          <a:ln w="9525">
            <a:noFill/>
            <a:miter lim="800000"/>
            <a:headEnd/>
            <a:tailEnd/>
          </a:ln>
        </p:spPr>
        <p:txBody>
          <a:bodyPr wrap="none" lIns="66331" tIns="33165" rIns="66331" bIns="33165">
            <a:spAutoFit/>
          </a:bodyPr>
          <a:lstStyle/>
          <a:p>
            <a:pPr defTabSz="685800">
              <a:defRPr/>
            </a:pPr>
            <a:endParaRPr lang="en-US" sz="1725" i="1" dirty="0">
              <a:solidFill>
                <a:srgbClr val="000099"/>
              </a:solidFill>
              <a:latin typeface="Arial"/>
            </a:endParaRPr>
          </a:p>
        </p:txBody>
      </p:sp>
      <p:sp>
        <p:nvSpPr>
          <p:cNvPr id="347158" name="Rectangle 22"/>
          <p:cNvSpPr>
            <a:spLocks noGrp="1" noChangeArrowheads="1"/>
          </p:cNvSpPr>
          <p:nvPr>
            <p:ph type="body" idx="1"/>
          </p:nvPr>
        </p:nvSpPr>
        <p:spPr>
          <a:xfrm>
            <a:off x="473115" y="964371"/>
            <a:ext cx="6355080" cy="3970318"/>
          </a:xfrm>
        </p:spPr>
        <p:txBody>
          <a:bodyPr wrap="square">
            <a:spAutoFit/>
          </a:bodyPr>
          <a:lstStyle/>
          <a:p>
            <a:pPr>
              <a:spcBef>
                <a:spcPts val="0"/>
              </a:spcBef>
              <a:spcAft>
                <a:spcPts val="0"/>
              </a:spcAft>
              <a:buFont typeface="Arial" pitchFamily="34" charset="0"/>
              <a:buChar char="•"/>
            </a:pPr>
            <a:r>
              <a:rPr lang="en-US" sz="2800" b="1" dirty="0">
                <a:cs typeface="Times New Roman" panose="02020603050405020304" pitchFamily="18" charset="0"/>
              </a:rPr>
              <a:t> Hear the Word of God</a:t>
            </a:r>
          </a:p>
          <a:p>
            <a:pPr lvl="1">
              <a:spcBef>
                <a:spcPts val="0"/>
              </a:spcBef>
              <a:spcAft>
                <a:spcPts val="0"/>
              </a:spcAft>
              <a:buFont typeface="Arial" pitchFamily="34" charset="0"/>
              <a:buChar char="•"/>
            </a:pPr>
            <a:r>
              <a:rPr lang="en-US" sz="2800" b="1" dirty="0">
                <a:cs typeface="Times New Roman" panose="02020603050405020304" pitchFamily="18" charset="0"/>
              </a:rPr>
              <a:t> Romans 10:8</a:t>
            </a:r>
            <a:r>
              <a:rPr lang="en-US" sz="2800" dirty="0">
                <a:cs typeface="Times New Roman" panose="02020603050405020304" pitchFamily="18" charset="0"/>
              </a:rPr>
              <a:t> – </a:t>
            </a:r>
            <a:r>
              <a:rPr lang="en-US" sz="2800" i="1" dirty="0">
                <a:cs typeface="Times New Roman" panose="02020603050405020304" pitchFamily="18" charset="0"/>
              </a:rPr>
              <a:t>“But what does it say? ‘The word is near you, in your mouth and in your heart’ (that is, the word of faith that we proclaim)”</a:t>
            </a:r>
          </a:p>
          <a:p>
            <a:pPr>
              <a:spcBef>
                <a:spcPts val="0"/>
              </a:spcBef>
              <a:spcAft>
                <a:spcPts val="0"/>
              </a:spcAft>
              <a:buFont typeface="Arial" pitchFamily="34" charset="0"/>
              <a:buChar char="•"/>
            </a:pPr>
            <a:r>
              <a:rPr lang="en-US" sz="2800" b="1" dirty="0">
                <a:cs typeface="Times New Roman" panose="02020603050405020304" pitchFamily="18" charset="0"/>
              </a:rPr>
              <a:t> Believe that Jesus is the Savior</a:t>
            </a:r>
          </a:p>
          <a:p>
            <a:pPr lvl="1">
              <a:spcBef>
                <a:spcPts val="0"/>
              </a:spcBef>
              <a:spcAft>
                <a:spcPts val="0"/>
              </a:spcAft>
              <a:buFont typeface="Arial" pitchFamily="34" charset="0"/>
              <a:buChar char="•"/>
            </a:pPr>
            <a:r>
              <a:rPr lang="en-US" sz="2800" b="1" dirty="0">
                <a:cs typeface="Times New Roman" panose="02020603050405020304" pitchFamily="18" charset="0"/>
              </a:rPr>
              <a:t> Romans 10:11</a:t>
            </a:r>
            <a:r>
              <a:rPr lang="en-US" sz="2800" dirty="0">
                <a:cs typeface="Times New Roman" panose="02020603050405020304" pitchFamily="18" charset="0"/>
              </a:rPr>
              <a:t> – </a:t>
            </a:r>
            <a:r>
              <a:rPr lang="en-US" sz="2800" i="1" dirty="0">
                <a:cs typeface="Times New Roman" panose="02020603050405020304" pitchFamily="18" charset="0"/>
              </a:rPr>
              <a:t>“For the Scripture says, ‘Everyone who believes in him will not be put to shame.’”</a:t>
            </a:r>
            <a:endParaRPr lang="en-US" sz="2800" dirty="0">
              <a:cs typeface="Times New Roman" panose="02020603050405020304" pitchFamily="18" charset="0"/>
            </a:endParaRPr>
          </a:p>
        </p:txBody>
      </p:sp>
      <p:sp>
        <p:nvSpPr>
          <p:cNvPr id="2" name="Rectangle 2">
            <a:extLst>
              <a:ext uri="{FF2B5EF4-FFF2-40B4-BE49-F238E27FC236}">
                <a16:creationId xmlns:a16="http://schemas.microsoft.com/office/drawing/2014/main" id="{A1A6F83D-4495-D42D-3230-32BAC51F25C5}"/>
              </a:ext>
            </a:extLst>
          </p:cNvPr>
          <p:cNvSpPr txBox="1">
            <a:spLocks noChangeArrowheads="1"/>
          </p:cNvSpPr>
          <p:nvPr/>
        </p:nvSpPr>
        <p:spPr bwMode="auto">
          <a:xfrm>
            <a:off x="683285" y="86003"/>
            <a:ext cx="6149588" cy="607853"/>
          </a:xfrm>
          <a:prstGeom prst="rect">
            <a:avLst/>
          </a:prstGeom>
          <a:noFill/>
          <a:ln w="9525">
            <a:noFill/>
            <a:miter lim="800000"/>
            <a:headEnd/>
            <a:tailEnd/>
          </a:ln>
          <a:effectLst/>
        </p:spPr>
        <p:txBody>
          <a:bodyPr vert="horz" wrap="square" lIns="68573" tIns="34287" rIns="68573" bIns="34287"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defTabSz="685257">
              <a:defRPr/>
            </a:pPr>
            <a:r>
              <a:rPr lang="en-US" altLang="en-US" sz="3500" kern="0" dirty="0">
                <a:solidFill>
                  <a:schemeClr val="tx1"/>
                </a:solidFill>
                <a:effectLst/>
                <a:latin typeface="+mn-lt"/>
              </a:rPr>
              <a:t>“</a:t>
            </a:r>
            <a:r>
              <a:rPr lang="en-US" altLang="en-US" sz="3500" b="1" kern="0" dirty="0">
                <a:solidFill>
                  <a:schemeClr val="tx1"/>
                </a:solidFill>
                <a:effectLst/>
                <a:latin typeface="+mn-lt"/>
              </a:rPr>
              <a:t>What Must I Do To Be Saved?</a:t>
            </a:r>
            <a:r>
              <a:rPr lang="en-US" altLang="en-US" sz="3500" kern="0" dirty="0">
                <a:solidFill>
                  <a:schemeClr val="tx1"/>
                </a:solidFill>
                <a:effectLst/>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01327" y="830750"/>
            <a:ext cx="134022" cy="332435"/>
          </a:xfrm>
          <a:prstGeom prst="rect">
            <a:avLst/>
          </a:prstGeom>
          <a:noFill/>
          <a:ln w="9525">
            <a:noFill/>
            <a:miter lim="800000"/>
            <a:headEnd/>
            <a:tailEnd/>
          </a:ln>
        </p:spPr>
        <p:txBody>
          <a:bodyPr wrap="none" lIns="66331" tIns="33165" rIns="66331" bIns="33165">
            <a:spAutoFit/>
          </a:bodyPr>
          <a:lstStyle/>
          <a:p>
            <a:pPr defTabSz="685800">
              <a:defRPr/>
            </a:pPr>
            <a:endParaRPr lang="en-US" sz="1725" i="1" dirty="0">
              <a:solidFill>
                <a:srgbClr val="000099"/>
              </a:solidFill>
              <a:latin typeface="Arial"/>
            </a:endParaRPr>
          </a:p>
        </p:txBody>
      </p:sp>
      <p:sp>
        <p:nvSpPr>
          <p:cNvPr id="347158" name="Rectangle 22"/>
          <p:cNvSpPr>
            <a:spLocks noGrp="1" noChangeArrowheads="1"/>
          </p:cNvSpPr>
          <p:nvPr>
            <p:ph type="body" idx="1"/>
          </p:nvPr>
        </p:nvSpPr>
        <p:spPr>
          <a:xfrm>
            <a:off x="464542" y="987908"/>
            <a:ext cx="6355080" cy="3731791"/>
          </a:xfrm>
        </p:spPr>
        <p:txBody>
          <a:bodyPr wrap="square">
            <a:spAutoFit/>
          </a:bodyPr>
          <a:lstStyle/>
          <a:p>
            <a:pPr>
              <a:spcBef>
                <a:spcPts val="0"/>
              </a:spcBef>
              <a:buFont typeface="Arial" pitchFamily="34" charset="0"/>
              <a:buChar char="•"/>
            </a:pPr>
            <a:r>
              <a:rPr lang="en-US" sz="2800" b="1" dirty="0">
                <a:cs typeface="Times New Roman" panose="02020603050405020304" pitchFamily="18" charset="0"/>
              </a:rPr>
              <a:t> Repent of your sins</a:t>
            </a:r>
          </a:p>
          <a:p>
            <a:pPr lvl="1">
              <a:spcBef>
                <a:spcPts val="0"/>
              </a:spcBef>
              <a:buFont typeface="Arial" pitchFamily="34" charset="0"/>
              <a:buChar char="•"/>
            </a:pPr>
            <a:r>
              <a:rPr lang="en-US" sz="2800" b="1" dirty="0">
                <a:cs typeface="Times New Roman" panose="02020603050405020304" pitchFamily="18" charset="0"/>
              </a:rPr>
              <a:t> Acts 3:19</a:t>
            </a:r>
            <a:r>
              <a:rPr lang="en-US" sz="2800" dirty="0">
                <a:cs typeface="Times New Roman" panose="02020603050405020304" pitchFamily="18" charset="0"/>
              </a:rPr>
              <a:t> – </a:t>
            </a:r>
            <a:r>
              <a:rPr lang="en-US" sz="2800" i="1" dirty="0">
                <a:cs typeface="Times New Roman" panose="02020603050405020304" pitchFamily="18" charset="0"/>
              </a:rPr>
              <a:t>“Repent therefore, and turn again, that your sins may be blotted out”</a:t>
            </a:r>
            <a:endParaRPr lang="en-US" sz="2800" b="1" i="1" dirty="0">
              <a:cs typeface="Times New Roman" panose="02020603050405020304" pitchFamily="18" charset="0"/>
            </a:endParaRPr>
          </a:p>
          <a:p>
            <a:pPr>
              <a:spcBef>
                <a:spcPts val="0"/>
              </a:spcBef>
              <a:buFont typeface="Arial" pitchFamily="34" charset="0"/>
              <a:buChar char="•"/>
            </a:pPr>
            <a:r>
              <a:rPr lang="en-US" sz="2800" b="1" dirty="0">
                <a:cs typeface="Times New Roman" panose="02020603050405020304" pitchFamily="18" charset="0"/>
              </a:rPr>
              <a:t> Confess that Jesus is the Son of God</a:t>
            </a:r>
          </a:p>
          <a:p>
            <a:pPr lvl="1">
              <a:spcBef>
                <a:spcPts val="0"/>
              </a:spcBef>
              <a:buFont typeface="Arial" pitchFamily="34" charset="0"/>
              <a:buChar char="•"/>
            </a:pPr>
            <a:r>
              <a:rPr lang="en-US" sz="2800" b="1" dirty="0">
                <a:cs typeface="Times New Roman" panose="02020603050405020304" pitchFamily="18" charset="0"/>
              </a:rPr>
              <a:t> I John 4:15</a:t>
            </a:r>
            <a:r>
              <a:rPr lang="en-US" sz="2800" dirty="0">
                <a:cs typeface="Times New Roman" panose="02020603050405020304" pitchFamily="18" charset="0"/>
              </a:rPr>
              <a:t> – </a:t>
            </a:r>
            <a:r>
              <a:rPr lang="en-US" sz="2800" i="1" dirty="0">
                <a:cs typeface="Times New Roman" panose="02020603050405020304" pitchFamily="18" charset="0"/>
              </a:rPr>
              <a:t>“Whoever confesses that Jesus is the Son of God, God abides in him, and he in God.”</a:t>
            </a:r>
            <a:endParaRPr lang="en-US" sz="2800" dirty="0">
              <a:cs typeface="Times New Roman" panose="02020603050405020304" pitchFamily="18" charset="0"/>
            </a:endParaRPr>
          </a:p>
        </p:txBody>
      </p:sp>
      <p:sp>
        <p:nvSpPr>
          <p:cNvPr id="2" name="Rectangle 2">
            <a:extLst>
              <a:ext uri="{FF2B5EF4-FFF2-40B4-BE49-F238E27FC236}">
                <a16:creationId xmlns:a16="http://schemas.microsoft.com/office/drawing/2014/main" id="{C7D7B16F-2654-4BD2-3980-80A5D6F4D05A}"/>
              </a:ext>
            </a:extLst>
          </p:cNvPr>
          <p:cNvSpPr txBox="1">
            <a:spLocks noChangeArrowheads="1"/>
          </p:cNvSpPr>
          <p:nvPr/>
        </p:nvSpPr>
        <p:spPr bwMode="auto">
          <a:xfrm>
            <a:off x="683285" y="86003"/>
            <a:ext cx="6149588" cy="607853"/>
          </a:xfrm>
          <a:prstGeom prst="rect">
            <a:avLst/>
          </a:prstGeom>
          <a:noFill/>
          <a:ln w="9525">
            <a:noFill/>
            <a:miter lim="800000"/>
            <a:headEnd/>
            <a:tailEnd/>
          </a:ln>
          <a:effectLst/>
        </p:spPr>
        <p:txBody>
          <a:bodyPr vert="horz" wrap="square" lIns="68573" tIns="34287" rIns="68573" bIns="34287"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defTabSz="685257">
              <a:defRPr/>
            </a:pPr>
            <a:r>
              <a:rPr lang="en-US" altLang="en-US" sz="3500" kern="0" dirty="0">
                <a:solidFill>
                  <a:schemeClr val="tx1"/>
                </a:solidFill>
                <a:effectLst/>
                <a:latin typeface="+mn-lt"/>
              </a:rPr>
              <a:t>“</a:t>
            </a:r>
            <a:r>
              <a:rPr lang="en-US" altLang="en-US" sz="3500" b="1" kern="0" dirty="0">
                <a:solidFill>
                  <a:schemeClr val="tx1"/>
                </a:solidFill>
                <a:effectLst/>
                <a:latin typeface="+mn-lt"/>
              </a:rPr>
              <a:t>What Must I Do To Be Saved?</a:t>
            </a:r>
            <a:r>
              <a:rPr lang="en-US" altLang="en-US" sz="3500" kern="0" dirty="0">
                <a:solidFill>
                  <a:schemeClr val="tx1"/>
                </a:solidFill>
                <a:effectLst/>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01327" y="830750"/>
            <a:ext cx="134022" cy="332435"/>
          </a:xfrm>
          <a:prstGeom prst="rect">
            <a:avLst/>
          </a:prstGeom>
          <a:noFill/>
          <a:ln w="9525">
            <a:noFill/>
            <a:miter lim="800000"/>
            <a:headEnd/>
            <a:tailEnd/>
          </a:ln>
        </p:spPr>
        <p:txBody>
          <a:bodyPr wrap="none" lIns="66331" tIns="33165" rIns="66331" bIns="33165">
            <a:spAutoFit/>
          </a:bodyPr>
          <a:lstStyle/>
          <a:p>
            <a:pPr defTabSz="685800">
              <a:defRPr/>
            </a:pPr>
            <a:endParaRPr lang="en-US" sz="1725" i="1" dirty="0">
              <a:solidFill>
                <a:srgbClr val="000099"/>
              </a:solidFill>
              <a:latin typeface="Arial"/>
            </a:endParaRPr>
          </a:p>
        </p:txBody>
      </p:sp>
      <p:sp>
        <p:nvSpPr>
          <p:cNvPr id="347158" name="Rectangle 22"/>
          <p:cNvSpPr>
            <a:spLocks noGrp="1" noChangeArrowheads="1"/>
          </p:cNvSpPr>
          <p:nvPr>
            <p:ph type="body" idx="1"/>
          </p:nvPr>
        </p:nvSpPr>
        <p:spPr>
          <a:xfrm>
            <a:off x="442967" y="706722"/>
            <a:ext cx="6355080" cy="4401205"/>
          </a:xfrm>
        </p:spPr>
        <p:txBody>
          <a:bodyPr wrap="square">
            <a:spAutoFit/>
          </a:bodyPr>
          <a:lstStyle/>
          <a:p>
            <a:pPr>
              <a:spcBef>
                <a:spcPts val="0"/>
              </a:spcBef>
              <a:spcAft>
                <a:spcPts val="0"/>
              </a:spcAft>
              <a:buFont typeface="Arial" pitchFamily="34" charset="0"/>
              <a:buChar char="•"/>
            </a:pPr>
            <a:r>
              <a:rPr lang="en-US" sz="2800" b="1" dirty="0">
                <a:cs typeface="Times New Roman" panose="02020603050405020304" pitchFamily="18" charset="0"/>
              </a:rPr>
              <a:t> Be immersed in water (baptized)</a:t>
            </a:r>
          </a:p>
          <a:p>
            <a:pPr lvl="1">
              <a:spcBef>
                <a:spcPts val="0"/>
              </a:spcBef>
              <a:spcAft>
                <a:spcPts val="0"/>
              </a:spcAft>
              <a:buFont typeface="Arial" pitchFamily="34" charset="0"/>
              <a:buChar char="•"/>
            </a:pPr>
            <a:r>
              <a:rPr lang="en-US" sz="2800" b="1" dirty="0">
                <a:cs typeface="Times New Roman" panose="02020603050405020304" pitchFamily="18" charset="0"/>
              </a:rPr>
              <a:t> Acts 2:38</a:t>
            </a:r>
            <a:r>
              <a:rPr lang="en-US" sz="2800" dirty="0">
                <a:cs typeface="Times New Roman" panose="02020603050405020304" pitchFamily="18" charset="0"/>
              </a:rPr>
              <a:t> – </a:t>
            </a:r>
            <a:r>
              <a:rPr lang="en-US" sz="2800" i="1" dirty="0">
                <a:cs typeface="Times New Roman" panose="02020603050405020304" pitchFamily="18" charset="0"/>
              </a:rPr>
              <a:t>“And Peter said to them, "Repent and be baptized every one of you in the name of Jesus Christ for the forgiveness of your sins, and you will receive the gift of the Holy Spirit.”</a:t>
            </a:r>
          </a:p>
          <a:p>
            <a:pPr>
              <a:spcBef>
                <a:spcPts val="0"/>
              </a:spcBef>
              <a:spcAft>
                <a:spcPts val="0"/>
              </a:spcAft>
              <a:buFont typeface="Arial" pitchFamily="34" charset="0"/>
              <a:buChar char="•"/>
            </a:pPr>
            <a:r>
              <a:rPr lang="en-US" sz="2800" b="1" dirty="0">
                <a:cs typeface="Times New Roman" panose="02020603050405020304" pitchFamily="18" charset="0"/>
              </a:rPr>
              <a:t> Remain faithful</a:t>
            </a:r>
          </a:p>
          <a:p>
            <a:pPr lvl="1">
              <a:spcBef>
                <a:spcPts val="0"/>
              </a:spcBef>
              <a:spcAft>
                <a:spcPts val="0"/>
              </a:spcAft>
              <a:buFont typeface="Arial" pitchFamily="34" charset="0"/>
              <a:buChar char="•"/>
            </a:pPr>
            <a:r>
              <a:rPr lang="en-US" sz="2800" b="1" dirty="0">
                <a:cs typeface="Times New Roman" panose="02020603050405020304" pitchFamily="18" charset="0"/>
              </a:rPr>
              <a:t>Hebrews 3:14</a:t>
            </a:r>
            <a:r>
              <a:rPr lang="en-US" sz="2800" dirty="0">
                <a:cs typeface="Times New Roman" panose="02020603050405020304" pitchFamily="18" charset="0"/>
              </a:rPr>
              <a:t> – </a:t>
            </a:r>
            <a:r>
              <a:rPr lang="en-US" sz="2800" i="1" dirty="0">
                <a:cs typeface="Times New Roman" panose="02020603050405020304" pitchFamily="18" charset="0"/>
              </a:rPr>
              <a:t>“For we share in Christ, if indeed we hold our original confidence firm to the end.”</a:t>
            </a:r>
            <a:endParaRPr lang="en-US" sz="2800" dirty="0">
              <a:cs typeface="Times New Roman" panose="02020603050405020304" pitchFamily="18" charset="0"/>
            </a:endParaRPr>
          </a:p>
        </p:txBody>
      </p:sp>
      <p:sp>
        <p:nvSpPr>
          <p:cNvPr id="2" name="Rectangle 2">
            <a:extLst>
              <a:ext uri="{FF2B5EF4-FFF2-40B4-BE49-F238E27FC236}">
                <a16:creationId xmlns:a16="http://schemas.microsoft.com/office/drawing/2014/main" id="{6151E974-0683-A05F-67DB-241456B74A40}"/>
              </a:ext>
            </a:extLst>
          </p:cNvPr>
          <p:cNvSpPr txBox="1">
            <a:spLocks noChangeArrowheads="1"/>
          </p:cNvSpPr>
          <p:nvPr/>
        </p:nvSpPr>
        <p:spPr bwMode="auto">
          <a:xfrm>
            <a:off x="683285" y="86003"/>
            <a:ext cx="6149588" cy="607853"/>
          </a:xfrm>
          <a:prstGeom prst="rect">
            <a:avLst/>
          </a:prstGeom>
          <a:noFill/>
          <a:ln w="9525">
            <a:noFill/>
            <a:miter lim="800000"/>
            <a:headEnd/>
            <a:tailEnd/>
          </a:ln>
          <a:effectLst/>
        </p:spPr>
        <p:txBody>
          <a:bodyPr vert="horz" wrap="square" lIns="68573" tIns="34287" rIns="68573" bIns="34287"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defTabSz="685257">
              <a:defRPr/>
            </a:pPr>
            <a:r>
              <a:rPr lang="en-US" altLang="en-US" sz="3500" kern="0" dirty="0">
                <a:solidFill>
                  <a:schemeClr val="tx1"/>
                </a:solidFill>
                <a:effectLst/>
                <a:latin typeface="+mn-lt"/>
              </a:rPr>
              <a:t>“</a:t>
            </a:r>
            <a:r>
              <a:rPr lang="en-US" altLang="en-US" sz="3500" b="1" kern="0" dirty="0">
                <a:solidFill>
                  <a:schemeClr val="tx1"/>
                </a:solidFill>
                <a:effectLst/>
                <a:latin typeface="+mn-lt"/>
              </a:rPr>
              <a:t>What Must I Do To Be Saved?</a:t>
            </a:r>
            <a:r>
              <a:rPr lang="en-US" altLang="en-US" sz="3500" kern="0" dirty="0">
                <a:solidFill>
                  <a:schemeClr val="tx1"/>
                </a:solidFill>
                <a:effectLst/>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7315" y="1291346"/>
            <a:ext cx="6353469" cy="3539430"/>
          </a:xfrm>
        </p:spPr>
        <p:txBody>
          <a:bodyPr anchor="t">
            <a:spAutoFit/>
          </a:bodyPr>
          <a:lstStyle/>
          <a:p>
            <a:pPr marL="342900" indent="-342900" algn="l">
              <a:spcBef>
                <a:spcPts val="0"/>
              </a:spcBef>
              <a:spcAft>
                <a:spcPts val="0"/>
              </a:spcAft>
              <a:buFont typeface="Arial" panose="020B0604020202020204" pitchFamily="34" charset="0"/>
              <a:buChar char="•"/>
            </a:pPr>
            <a:r>
              <a:rPr lang="en-US" sz="3000" b="1" dirty="0"/>
              <a:t>Hebrews 10:24-25</a:t>
            </a:r>
            <a:br>
              <a:rPr lang="en-US" sz="2800" b="1" dirty="0"/>
            </a:br>
            <a:r>
              <a:rPr lang="en-US" sz="2800" dirty="0"/>
              <a:t>We are reminded here of the need to assemble.</a:t>
            </a:r>
          </a:p>
          <a:p>
            <a:pPr marL="342900" indent="-342900" algn="l">
              <a:spcBef>
                <a:spcPts val="0"/>
              </a:spcBef>
              <a:spcAft>
                <a:spcPts val="0"/>
              </a:spcAft>
              <a:buFont typeface="Arial" panose="020B0604020202020204" pitchFamily="34" charset="0"/>
              <a:buChar char="•"/>
            </a:pPr>
            <a:r>
              <a:rPr lang="en-US" sz="2800" dirty="0"/>
              <a:t>NOTE that “</a:t>
            </a:r>
            <a:r>
              <a:rPr lang="en-US" sz="2800" i="1" dirty="0"/>
              <a:t>assembling</a:t>
            </a:r>
            <a:r>
              <a:rPr lang="en-US" sz="2800" dirty="0"/>
              <a:t>” does not specify a certain service. </a:t>
            </a:r>
          </a:p>
          <a:p>
            <a:pPr marL="342900" indent="-342900" algn="l">
              <a:spcBef>
                <a:spcPts val="0"/>
              </a:spcBef>
              <a:spcAft>
                <a:spcPts val="0"/>
              </a:spcAft>
              <a:buFont typeface="Arial" panose="020B0604020202020204" pitchFamily="34" charset="0"/>
              <a:buChar char="•"/>
            </a:pPr>
            <a:r>
              <a:rPr lang="en-US" sz="2800" dirty="0"/>
              <a:t>We are not to forsake our brethren</a:t>
            </a:r>
          </a:p>
          <a:p>
            <a:pPr marL="342900" indent="-342900" algn="l">
              <a:spcBef>
                <a:spcPts val="0"/>
              </a:spcBef>
              <a:spcAft>
                <a:spcPts val="0"/>
              </a:spcAft>
              <a:buFont typeface="Arial" panose="020B0604020202020204" pitchFamily="34" charset="0"/>
              <a:buChar char="•"/>
            </a:pPr>
            <a:r>
              <a:rPr lang="en-US" sz="2800" dirty="0"/>
              <a:t>We ought to want to be here every opportunity we have</a:t>
            </a:r>
            <a:endParaRPr lang="en-US" sz="2800" i="1" dirty="0"/>
          </a:p>
        </p:txBody>
      </p:sp>
      <p:sp>
        <p:nvSpPr>
          <p:cNvPr id="5" name="Text Placeholder 4"/>
          <p:cNvSpPr>
            <a:spLocks noGrp="1"/>
          </p:cNvSpPr>
          <p:nvPr>
            <p:ph type="body" sz="quarter" idx="14"/>
          </p:nvPr>
        </p:nvSpPr>
        <p:spPr>
          <a:xfrm>
            <a:off x="685800" y="182880"/>
            <a:ext cx="5986305" cy="1200329"/>
          </a:xfrm>
          <a:ln>
            <a:noFill/>
          </a:ln>
        </p:spPr>
        <p:txBody>
          <a:bodyPr wrap="square">
            <a:spAutoFit/>
          </a:bodyPr>
          <a:lstStyle/>
          <a:p>
            <a:pPr marL="0" indent="0">
              <a:buNone/>
            </a:pPr>
            <a:r>
              <a:rPr lang="en-US" sz="3600" b="1" dirty="0">
                <a:latin typeface="+mj-lt"/>
              </a:rPr>
              <a:t>What is our attitude when we assemble?</a:t>
            </a:r>
          </a:p>
        </p:txBody>
      </p:sp>
    </p:spTree>
    <p:extLst>
      <p:ext uri="{BB962C8B-B14F-4D97-AF65-F5344CB8AC3E}">
        <p14:creationId xmlns:p14="http://schemas.microsoft.com/office/powerpoint/2010/main" val="319927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7217" y="1281294"/>
            <a:ext cx="6353469" cy="3754874"/>
          </a:xfrm>
        </p:spPr>
        <p:txBody>
          <a:bodyPr anchor="t">
            <a:spAutoFit/>
          </a:bodyPr>
          <a:lstStyle/>
          <a:p>
            <a:pPr marL="342900" indent="-342900" algn="l">
              <a:spcBef>
                <a:spcPts val="0"/>
              </a:spcBef>
              <a:spcAft>
                <a:spcPts val="0"/>
              </a:spcAft>
              <a:buFont typeface="Arial" panose="020B0604020202020204" pitchFamily="34" charset="0"/>
              <a:buChar char="•"/>
            </a:pPr>
            <a:r>
              <a:rPr lang="en-US" sz="3000" b="1" dirty="0"/>
              <a:t>Do we find </a:t>
            </a:r>
            <a:r>
              <a:rPr lang="en-US" sz="3000" b="1" i="1" dirty="0"/>
              <a:t>joy</a:t>
            </a:r>
            <a:r>
              <a:rPr lang="en-US" sz="3000" b="1" dirty="0"/>
              <a:t> in assembling?</a:t>
            </a:r>
          </a:p>
          <a:p>
            <a:pPr marL="342900" indent="-342900">
              <a:spcBef>
                <a:spcPts val="0"/>
              </a:spcBef>
              <a:spcAft>
                <a:spcPts val="0"/>
              </a:spcAft>
              <a:buFont typeface="Arial" panose="020B0604020202020204" pitchFamily="34" charset="0"/>
              <a:buChar char="•"/>
            </a:pPr>
            <a:r>
              <a:rPr lang="en-US" sz="2600" b="1" dirty="0"/>
              <a:t>Malachi 1 </a:t>
            </a:r>
            <a:r>
              <a:rPr lang="en-US" sz="2600" dirty="0"/>
              <a:t>– Israel’s indifferent attitude (again) toward God.</a:t>
            </a:r>
          </a:p>
          <a:p>
            <a:pPr marL="685800" lvl="1" indent="-342900">
              <a:spcBef>
                <a:spcPts val="0"/>
              </a:spcBef>
              <a:spcAft>
                <a:spcPts val="0"/>
              </a:spcAft>
              <a:buFont typeface="Arial" panose="020B0604020202020204" pitchFamily="34" charset="0"/>
              <a:buChar char="•"/>
            </a:pPr>
            <a:r>
              <a:rPr lang="en-US" sz="2600" dirty="0"/>
              <a:t>No longer idolatrous, yet their service was half-hearted, ritualistic, corrupted.</a:t>
            </a:r>
          </a:p>
          <a:p>
            <a:pPr marL="685800" lvl="1" indent="-342900">
              <a:spcBef>
                <a:spcPts val="0"/>
              </a:spcBef>
              <a:spcAft>
                <a:spcPts val="0"/>
              </a:spcAft>
              <a:buFont typeface="Arial" panose="020B0604020202020204" pitchFamily="34" charset="0"/>
              <a:buChar char="•"/>
            </a:pPr>
            <a:r>
              <a:rPr lang="en-US" sz="2600" dirty="0"/>
              <a:t>They were giving God leftovers. “Present it now unto thy governor” (Verses 6-8)</a:t>
            </a:r>
          </a:p>
          <a:p>
            <a:pPr marL="342900" indent="-342900">
              <a:spcBef>
                <a:spcPts val="0"/>
              </a:spcBef>
              <a:spcAft>
                <a:spcPts val="0"/>
              </a:spcAft>
              <a:buFont typeface="Arial" panose="020B0604020202020204" pitchFamily="34" charset="0"/>
              <a:buChar char="•"/>
            </a:pPr>
            <a:r>
              <a:rPr lang="en-US" sz="2600" b="1" dirty="0"/>
              <a:t>Verse 9 </a:t>
            </a:r>
            <a:r>
              <a:rPr lang="en-US" sz="2600" dirty="0"/>
              <a:t>– Repent – Beg the Lord’s favor</a:t>
            </a:r>
          </a:p>
        </p:txBody>
      </p:sp>
      <p:sp>
        <p:nvSpPr>
          <p:cNvPr id="6" name="Text Placeholder 4">
            <a:extLst>
              <a:ext uri="{FF2B5EF4-FFF2-40B4-BE49-F238E27FC236}">
                <a16:creationId xmlns:a16="http://schemas.microsoft.com/office/drawing/2014/main" id="{DD7F025F-FF95-430C-87B7-01427A1F94C5}"/>
              </a:ext>
            </a:extLst>
          </p:cNvPr>
          <p:cNvSpPr txBox="1">
            <a:spLocks/>
          </p:cNvSpPr>
          <p:nvPr/>
        </p:nvSpPr>
        <p:spPr>
          <a:xfrm>
            <a:off x="685800" y="182880"/>
            <a:ext cx="6015205" cy="1200329"/>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What is our attitude when we assemble?</a:t>
            </a:r>
          </a:p>
        </p:txBody>
      </p:sp>
    </p:spTree>
    <p:extLst>
      <p:ext uri="{BB962C8B-B14F-4D97-AF65-F5344CB8AC3E}">
        <p14:creationId xmlns:p14="http://schemas.microsoft.com/office/powerpoint/2010/main" val="288465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6545" y="1261196"/>
            <a:ext cx="6353469" cy="3409138"/>
          </a:xfrm>
        </p:spPr>
        <p:txBody>
          <a:bodyPr anchor="t">
            <a:spAutoFit/>
          </a:bodyPr>
          <a:lstStyle/>
          <a:p>
            <a:pPr marL="342900" indent="-342900" algn="l">
              <a:buFont typeface="Arial" panose="020B0604020202020204" pitchFamily="34" charset="0"/>
              <a:buChar char="•"/>
            </a:pPr>
            <a:r>
              <a:rPr lang="en-US" sz="2800" b="1" dirty="0"/>
              <a:t>Do we find </a:t>
            </a:r>
            <a:r>
              <a:rPr lang="en-US" sz="2800" b="1" i="1" dirty="0"/>
              <a:t>joy</a:t>
            </a:r>
            <a:r>
              <a:rPr lang="en-US" sz="2800" b="1" dirty="0"/>
              <a:t> in assembling?</a:t>
            </a:r>
          </a:p>
          <a:p>
            <a:pPr marL="342900" indent="-342900">
              <a:buFont typeface="Arial" panose="020B0604020202020204" pitchFamily="34" charset="0"/>
              <a:buChar char="•"/>
            </a:pPr>
            <a:r>
              <a:rPr lang="en-US" sz="2800" b="1" dirty="0"/>
              <a:t>Malachi 1:10-14 </a:t>
            </a:r>
            <a:r>
              <a:rPr lang="en-US" sz="2800" dirty="0"/>
              <a:t>– God’s disgust is seen in His desire that someone “shut the doors.” He desires reverence.</a:t>
            </a:r>
            <a:br>
              <a:rPr lang="en-US" sz="2800" dirty="0"/>
            </a:br>
            <a:r>
              <a:rPr lang="en-US" sz="2800" dirty="0"/>
              <a:t>Verses 12-13 – His table was defiled. They declared, “what a weariness is it”</a:t>
            </a:r>
          </a:p>
          <a:p>
            <a:pPr marL="342900" indent="-342900" algn="l">
              <a:buFont typeface="Arial" panose="020B0604020202020204" pitchFamily="34" charset="0"/>
              <a:buChar char="•"/>
            </a:pPr>
            <a:r>
              <a:rPr lang="en-US" sz="2800" dirty="0"/>
              <a:t>Verse 14 – Leftovers were a curse!</a:t>
            </a:r>
          </a:p>
        </p:txBody>
      </p:sp>
      <p:sp>
        <p:nvSpPr>
          <p:cNvPr id="6" name="Text Placeholder 4">
            <a:extLst>
              <a:ext uri="{FF2B5EF4-FFF2-40B4-BE49-F238E27FC236}">
                <a16:creationId xmlns:a16="http://schemas.microsoft.com/office/drawing/2014/main" id="{C35D7FB1-70A6-CF98-B467-31AF094CB736}"/>
              </a:ext>
            </a:extLst>
          </p:cNvPr>
          <p:cNvSpPr txBox="1">
            <a:spLocks/>
          </p:cNvSpPr>
          <p:nvPr/>
        </p:nvSpPr>
        <p:spPr>
          <a:xfrm>
            <a:off x="685800" y="182880"/>
            <a:ext cx="6015205" cy="1200329"/>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What is our attitude when we assemble?</a:t>
            </a:r>
          </a:p>
        </p:txBody>
      </p:sp>
    </p:spTree>
    <p:extLst>
      <p:ext uri="{BB962C8B-B14F-4D97-AF65-F5344CB8AC3E}">
        <p14:creationId xmlns:p14="http://schemas.microsoft.com/office/powerpoint/2010/main" val="12368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37169" y="1261196"/>
            <a:ext cx="6353469" cy="3539430"/>
          </a:xfrm>
        </p:spPr>
        <p:txBody>
          <a:bodyPr anchor="t">
            <a:spAutoFit/>
          </a:bodyPr>
          <a:lstStyle/>
          <a:p>
            <a:pPr marL="342900" indent="-342900" algn="l">
              <a:spcBef>
                <a:spcPts val="0"/>
              </a:spcBef>
              <a:spcAft>
                <a:spcPts val="0"/>
              </a:spcAft>
              <a:buFont typeface="Arial" panose="020B0604020202020204" pitchFamily="34" charset="0"/>
              <a:buChar char="•"/>
            </a:pPr>
            <a:r>
              <a:rPr lang="en-US" sz="2800" dirty="0"/>
              <a:t>Are we just going through the motions? Do we find real joy in assembling?</a:t>
            </a:r>
          </a:p>
          <a:p>
            <a:pPr marL="685800" lvl="1" indent="-342900">
              <a:spcBef>
                <a:spcPts val="0"/>
              </a:spcBef>
              <a:spcAft>
                <a:spcPts val="0"/>
              </a:spcAft>
              <a:buFont typeface="Arial" panose="020B0604020202020204" pitchFamily="34" charset="0"/>
              <a:buChar char="•"/>
            </a:pPr>
            <a:r>
              <a:rPr lang="en-US" sz="2800" dirty="0"/>
              <a:t>Has our worship become too routine?</a:t>
            </a:r>
          </a:p>
          <a:p>
            <a:pPr marL="685800" lvl="1" indent="-342900">
              <a:spcBef>
                <a:spcPts val="0"/>
              </a:spcBef>
              <a:spcAft>
                <a:spcPts val="0"/>
              </a:spcAft>
              <a:buFont typeface="Arial" panose="020B0604020202020204" pitchFamily="34" charset="0"/>
              <a:buChar char="•"/>
            </a:pPr>
            <a:r>
              <a:rPr lang="en-US" sz="2800" dirty="0"/>
              <a:t>Are we critical of how worship is executed?</a:t>
            </a:r>
          </a:p>
          <a:p>
            <a:pPr marL="685800" lvl="1" indent="-342900">
              <a:spcBef>
                <a:spcPts val="0"/>
              </a:spcBef>
              <a:spcAft>
                <a:spcPts val="0"/>
              </a:spcAft>
              <a:buFont typeface="Arial" panose="020B0604020202020204" pitchFamily="34" charset="0"/>
              <a:buChar char="•"/>
            </a:pPr>
            <a:r>
              <a:rPr lang="en-US" sz="2800" dirty="0"/>
              <a:t>Are we anxious to get done so we can get on with our lives? </a:t>
            </a:r>
          </a:p>
          <a:p>
            <a:pPr marL="342900" indent="-342900" algn="l">
              <a:spcBef>
                <a:spcPts val="0"/>
              </a:spcBef>
              <a:spcAft>
                <a:spcPts val="0"/>
              </a:spcAft>
              <a:buFont typeface="Arial" panose="020B0604020202020204" pitchFamily="34" charset="0"/>
              <a:buChar char="•"/>
            </a:pPr>
            <a:r>
              <a:rPr lang="en-US" sz="2800" dirty="0"/>
              <a:t>Is God pleased with our attitude?</a:t>
            </a:r>
          </a:p>
        </p:txBody>
      </p:sp>
      <p:sp>
        <p:nvSpPr>
          <p:cNvPr id="8" name="Text Placeholder 4">
            <a:extLst>
              <a:ext uri="{FF2B5EF4-FFF2-40B4-BE49-F238E27FC236}">
                <a16:creationId xmlns:a16="http://schemas.microsoft.com/office/drawing/2014/main" id="{35D07E22-4650-1E0C-7668-D9AF0A2E6B64}"/>
              </a:ext>
            </a:extLst>
          </p:cNvPr>
          <p:cNvSpPr txBox="1">
            <a:spLocks/>
          </p:cNvSpPr>
          <p:nvPr/>
        </p:nvSpPr>
        <p:spPr>
          <a:xfrm>
            <a:off x="685800" y="182880"/>
            <a:ext cx="6015205" cy="1200329"/>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What is our attitude when we assemble?</a:t>
            </a:r>
          </a:p>
        </p:txBody>
      </p:sp>
    </p:spTree>
    <p:extLst>
      <p:ext uri="{BB962C8B-B14F-4D97-AF65-F5344CB8AC3E}">
        <p14:creationId xmlns:p14="http://schemas.microsoft.com/office/powerpoint/2010/main" val="420427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7413" y="1261196"/>
            <a:ext cx="6275125" cy="2858731"/>
          </a:xfrm>
        </p:spPr>
        <p:txBody>
          <a:bodyPr wrap="square" anchor="t">
            <a:spAutoFit/>
          </a:bodyPr>
          <a:lstStyle/>
          <a:p>
            <a:pPr marL="342900" indent="-342900" algn="l">
              <a:buFont typeface="Arial" panose="020B0604020202020204" pitchFamily="34" charset="0"/>
              <a:buChar char="•"/>
            </a:pPr>
            <a:r>
              <a:rPr lang="en-US" sz="3000" b="1" dirty="0"/>
              <a:t>Colossians 3:16-17</a:t>
            </a:r>
            <a:r>
              <a:rPr lang="en-US" sz="2800" b="1" dirty="0"/>
              <a:t> – </a:t>
            </a:r>
            <a:r>
              <a:rPr lang="en-US" sz="2800" dirty="0"/>
              <a:t>“… teaching and admonishing …”</a:t>
            </a:r>
            <a:br>
              <a:rPr lang="en-US" sz="2800" dirty="0"/>
            </a:br>
            <a:r>
              <a:rPr lang="en-US" sz="2800" dirty="0"/>
              <a:t>Proper form and attitude.</a:t>
            </a:r>
          </a:p>
          <a:p>
            <a:pPr marL="342900" indent="-342900" algn="l">
              <a:buFont typeface="Arial" panose="020B0604020202020204" pitchFamily="34" charset="0"/>
              <a:buChar char="•"/>
            </a:pPr>
            <a:r>
              <a:rPr lang="en-US" sz="2800" dirty="0"/>
              <a:t>Therefore, let’s consider some things we can do to ensure there is joy in our worship.</a:t>
            </a:r>
          </a:p>
        </p:txBody>
      </p:sp>
      <p:sp>
        <p:nvSpPr>
          <p:cNvPr id="6" name="Text Placeholder 4">
            <a:extLst>
              <a:ext uri="{FF2B5EF4-FFF2-40B4-BE49-F238E27FC236}">
                <a16:creationId xmlns:a16="http://schemas.microsoft.com/office/drawing/2014/main" id="{EF3F13D6-C1B0-A089-882E-2644BBE01D46}"/>
              </a:ext>
            </a:extLst>
          </p:cNvPr>
          <p:cNvSpPr txBox="1">
            <a:spLocks/>
          </p:cNvSpPr>
          <p:nvPr/>
        </p:nvSpPr>
        <p:spPr>
          <a:xfrm>
            <a:off x="685800" y="182880"/>
            <a:ext cx="6015205" cy="1200329"/>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What is our attitude when we assemble?</a:t>
            </a:r>
          </a:p>
        </p:txBody>
      </p:sp>
    </p:spTree>
    <p:extLst>
      <p:ext uri="{BB962C8B-B14F-4D97-AF65-F5344CB8AC3E}">
        <p14:creationId xmlns:p14="http://schemas.microsoft.com/office/powerpoint/2010/main" val="130339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7217" y="1261196"/>
            <a:ext cx="6353469" cy="3970318"/>
          </a:xfrm>
        </p:spPr>
        <p:txBody>
          <a:bodyPr anchor="t">
            <a:spAutoFit/>
          </a:bodyPr>
          <a:lstStyle/>
          <a:p>
            <a:pPr marL="342900" indent="-342900" algn="l">
              <a:spcBef>
                <a:spcPts val="0"/>
              </a:spcBef>
              <a:spcAft>
                <a:spcPts val="0"/>
              </a:spcAft>
              <a:buFont typeface="Arial" panose="020B0604020202020204" pitchFamily="34" charset="0"/>
              <a:buChar char="•"/>
            </a:pPr>
            <a:r>
              <a:rPr lang="en-US" sz="2800" b="1" dirty="0"/>
              <a:t>Why are we here?</a:t>
            </a:r>
          </a:p>
          <a:p>
            <a:pPr marL="685800" lvl="1" indent="-342900">
              <a:spcBef>
                <a:spcPts val="0"/>
              </a:spcBef>
              <a:spcAft>
                <a:spcPts val="0"/>
              </a:spcAft>
              <a:buFont typeface="Arial" panose="020B0604020202020204" pitchFamily="34" charset="0"/>
              <a:buChar char="•"/>
            </a:pPr>
            <a:r>
              <a:rPr lang="en-US" sz="2800" dirty="0"/>
              <a:t>To worship God</a:t>
            </a:r>
          </a:p>
          <a:p>
            <a:pPr marL="685800" lvl="1" indent="-342900">
              <a:spcBef>
                <a:spcPts val="0"/>
              </a:spcBef>
              <a:spcAft>
                <a:spcPts val="0"/>
              </a:spcAft>
              <a:buFont typeface="Arial" panose="020B0604020202020204" pitchFamily="34" charset="0"/>
              <a:buChar char="•"/>
            </a:pPr>
            <a:r>
              <a:rPr lang="en-US" sz="2800" dirty="0"/>
              <a:t>Understand that worship is first directed toward Him.</a:t>
            </a:r>
          </a:p>
          <a:p>
            <a:pPr marL="685800" lvl="1" indent="-342900">
              <a:spcBef>
                <a:spcPts val="0"/>
              </a:spcBef>
              <a:spcAft>
                <a:spcPts val="0"/>
              </a:spcAft>
              <a:buFont typeface="Arial" panose="020B0604020202020204" pitchFamily="34" charset="0"/>
              <a:buChar char="•"/>
            </a:pPr>
            <a:r>
              <a:rPr lang="en-US" sz="2800" dirty="0"/>
              <a:t>We must follow His pattern in what, how, and when we worship</a:t>
            </a:r>
            <a:br>
              <a:rPr lang="en-US" sz="2800" dirty="0"/>
            </a:br>
            <a:r>
              <a:rPr lang="en-US" sz="2800" b="1" dirty="0"/>
              <a:t>1 Corinthians 4:6</a:t>
            </a:r>
            <a:r>
              <a:rPr lang="en-US" sz="2800" dirty="0"/>
              <a:t> – “not … beyond”</a:t>
            </a:r>
          </a:p>
          <a:p>
            <a:pPr marL="342900" indent="-342900" algn="l">
              <a:spcBef>
                <a:spcPts val="0"/>
              </a:spcBef>
              <a:spcAft>
                <a:spcPts val="0"/>
              </a:spcAft>
              <a:buFont typeface="Arial" panose="020B0604020202020204" pitchFamily="34" charset="0"/>
              <a:buChar char="•"/>
            </a:pPr>
            <a:r>
              <a:rPr lang="en-US" sz="2800" b="1" dirty="0"/>
              <a:t>Malachi 3:8 – </a:t>
            </a:r>
            <a:r>
              <a:rPr lang="en-US" sz="2800" dirty="0"/>
              <a:t>Will a man rob God? God demands the best. Israel’s failure.</a:t>
            </a:r>
          </a:p>
        </p:txBody>
      </p:sp>
      <p:sp>
        <p:nvSpPr>
          <p:cNvPr id="3" name="Text Placeholder 4">
            <a:extLst>
              <a:ext uri="{FF2B5EF4-FFF2-40B4-BE49-F238E27FC236}">
                <a16:creationId xmlns:a16="http://schemas.microsoft.com/office/drawing/2014/main" id="{F666E631-F1ED-9286-0257-2B2C0948C312}"/>
              </a:ext>
            </a:extLst>
          </p:cNvPr>
          <p:cNvSpPr txBox="1">
            <a:spLocks/>
          </p:cNvSpPr>
          <p:nvPr/>
        </p:nvSpPr>
        <p:spPr>
          <a:xfrm>
            <a:off x="705896" y="182880"/>
            <a:ext cx="6015205" cy="1200329"/>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Do we appreciate our purpose?</a:t>
            </a:r>
          </a:p>
        </p:txBody>
      </p:sp>
    </p:spTree>
    <p:extLst>
      <p:ext uri="{BB962C8B-B14F-4D97-AF65-F5344CB8AC3E}">
        <p14:creationId xmlns:p14="http://schemas.microsoft.com/office/powerpoint/2010/main" val="63680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7317" y="1261196"/>
            <a:ext cx="5933481" cy="3108543"/>
          </a:xfrm>
        </p:spPr>
        <p:txBody>
          <a:bodyPr wrap="square" anchor="t">
            <a:spAutoFit/>
          </a:bodyPr>
          <a:lstStyle/>
          <a:p>
            <a:pPr marL="342900" indent="-342900" algn="l">
              <a:spcBef>
                <a:spcPts val="0"/>
              </a:spcBef>
              <a:spcAft>
                <a:spcPts val="0"/>
              </a:spcAft>
              <a:buFont typeface="Arial" panose="020B0604020202020204" pitchFamily="34" charset="0"/>
              <a:buChar char="•"/>
            </a:pPr>
            <a:r>
              <a:rPr lang="en-US" sz="2800" b="1" dirty="0"/>
              <a:t>Why are we here?</a:t>
            </a:r>
          </a:p>
          <a:p>
            <a:pPr marL="685800" lvl="1" indent="-342900">
              <a:spcBef>
                <a:spcPts val="0"/>
              </a:spcBef>
              <a:spcAft>
                <a:spcPts val="0"/>
              </a:spcAft>
              <a:buFont typeface="Arial" panose="020B0604020202020204" pitchFamily="34" charset="0"/>
              <a:buChar char="•"/>
            </a:pPr>
            <a:r>
              <a:rPr lang="en-US" sz="2800" dirty="0"/>
              <a:t>To edify one another</a:t>
            </a:r>
          </a:p>
          <a:p>
            <a:pPr marL="685800" lvl="1" indent="-342900">
              <a:spcBef>
                <a:spcPts val="0"/>
              </a:spcBef>
              <a:spcAft>
                <a:spcPts val="0"/>
              </a:spcAft>
              <a:buFont typeface="Arial" panose="020B0604020202020204" pitchFamily="34" charset="0"/>
              <a:buChar char="•"/>
            </a:pPr>
            <a:r>
              <a:rPr lang="en-US" sz="2800" dirty="0"/>
              <a:t>Every act of worship praises Him and builds us up </a:t>
            </a:r>
            <a:br>
              <a:rPr lang="en-US" sz="2800" dirty="0"/>
            </a:br>
            <a:r>
              <a:rPr lang="en-US" sz="2800" b="1" dirty="0"/>
              <a:t>Ephesians 4:11-16</a:t>
            </a:r>
          </a:p>
          <a:p>
            <a:pPr marL="342900" indent="-342900" algn="l">
              <a:spcBef>
                <a:spcPts val="0"/>
              </a:spcBef>
              <a:spcAft>
                <a:spcPts val="0"/>
              </a:spcAft>
              <a:buFont typeface="Arial" panose="020B0604020202020204" pitchFamily="34" charset="0"/>
              <a:buChar char="•"/>
            </a:pPr>
            <a:r>
              <a:rPr lang="en-US" sz="2800" dirty="0"/>
              <a:t>In this world, we need each other</a:t>
            </a:r>
            <a:br>
              <a:rPr lang="en-US" sz="2800" dirty="0"/>
            </a:br>
            <a:r>
              <a:rPr lang="en-US" sz="2800" dirty="0"/>
              <a:t> </a:t>
            </a:r>
            <a:r>
              <a:rPr lang="en-US" sz="2800" b="1" dirty="0"/>
              <a:t>cf. Hebrews 10:24-25</a:t>
            </a:r>
            <a:endParaRPr lang="en-US" sz="2800" dirty="0"/>
          </a:p>
        </p:txBody>
      </p:sp>
      <p:sp>
        <p:nvSpPr>
          <p:cNvPr id="6" name="Text Placeholder 4">
            <a:extLst>
              <a:ext uri="{FF2B5EF4-FFF2-40B4-BE49-F238E27FC236}">
                <a16:creationId xmlns:a16="http://schemas.microsoft.com/office/drawing/2014/main" id="{680F0820-9280-E1BA-79B1-31E2063E2270}"/>
              </a:ext>
            </a:extLst>
          </p:cNvPr>
          <p:cNvSpPr txBox="1">
            <a:spLocks/>
          </p:cNvSpPr>
          <p:nvPr/>
        </p:nvSpPr>
        <p:spPr>
          <a:xfrm>
            <a:off x="705896" y="182880"/>
            <a:ext cx="6015205" cy="1200329"/>
          </a:xfrm>
          <a:prstGeom prst="rect">
            <a:avLst/>
          </a:prstGeom>
          <a:ln>
            <a:noFill/>
          </a:ln>
        </p:spPr>
        <p:txBody>
          <a:bodyPr vert="horz" wrap="square" lIns="91440" tIns="45720" rIns="91440" bIns="45720" rtlCol="0" anchor="ctr">
            <a:spAutoFit/>
          </a:bodyPr>
          <a:lst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050" kern="1200" cap="none" baseline="0">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None/>
            </a:pPr>
            <a:r>
              <a:rPr lang="en-US" sz="3600" b="1" dirty="0">
                <a:latin typeface="+mj-lt"/>
              </a:rPr>
              <a:t>Do we appreciate our purpose?</a:t>
            </a:r>
          </a:p>
        </p:txBody>
      </p:sp>
    </p:spTree>
    <p:extLst>
      <p:ext uri="{BB962C8B-B14F-4D97-AF65-F5344CB8AC3E}">
        <p14:creationId xmlns:p14="http://schemas.microsoft.com/office/powerpoint/2010/main" val="345689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549</TotalTime>
  <Words>5048</Words>
  <Application>Microsoft Office PowerPoint</Application>
  <PresentationFormat>Custom</PresentationFormat>
  <Paragraphs>232</Paragraphs>
  <Slides>24</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Corbel</vt:lpstr>
      <vt:lpstr>Parallax</vt:lpstr>
      <vt:lpstr>Glad To Go To The House Of The Lord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Richard Lidh</cp:lastModifiedBy>
  <cp:revision>32</cp:revision>
  <cp:lastPrinted>2023-12-10T15:35:30Z</cp:lastPrinted>
  <dcterms:created xsi:type="dcterms:W3CDTF">2014-03-26T14:03:34Z</dcterms:created>
  <dcterms:modified xsi:type="dcterms:W3CDTF">2023-12-10T15:42:40Z</dcterms:modified>
</cp:coreProperties>
</file>